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709" autoAdjust="0"/>
  </p:normalViewPr>
  <p:slideViewPr>
    <p:cSldViewPr>
      <p:cViewPr>
        <p:scale>
          <a:sx n="75" d="100"/>
          <a:sy n="75" d="100"/>
        </p:scale>
        <p:origin x="-547"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09046A-150C-4072-929E-FD020935EEB7}" type="datetimeFigureOut">
              <a:rPr lang="en-US" smtClean="0"/>
              <a:pPr/>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76CFEB-02E7-4D0D-A22E-5A32D58E41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726A23-78D3-4A69-8584-BA253F0C2025}" type="datetimeFigureOut">
              <a:rPr lang="fa-IR" smtClean="0"/>
              <a:pPr/>
              <a:t>1438/04/26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CD23DA-795D-4E90-9BFA-C9044636FCC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98CD23DA-795D-4E90-9BFA-C9044636FCCA}" type="slidenum">
              <a:rPr lang="fa-IR" smtClean="0"/>
              <a:pPr/>
              <a:t>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8CD23DA-795D-4E90-9BFA-C9044636FCCA}" type="slidenum">
              <a:rPr lang="fa-IR" smtClean="0"/>
              <a:pPr/>
              <a:t>14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211CC96-D55D-4554-AAD7-20BC5A5177B2}" type="datetime8">
              <a:rPr lang="fa-IR" smtClean="0"/>
              <a:pPr/>
              <a:t>17/ژانويه/24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2EF64-8E51-4A0B-8ACD-9C9748FBA9B1}" type="datetime8">
              <a:rPr lang="fa-IR" smtClean="0"/>
              <a:pPr/>
              <a:t>17/ژانويه/24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ECB104-2E5B-4433-88FA-38E1C86E1958}" type="datetime8">
              <a:rPr lang="fa-IR" smtClean="0"/>
              <a:pPr/>
              <a:t>17/ژانويه/24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86B3F9C-25C4-4712-A573-F2D0D8DB7231}" type="datetime8">
              <a:rPr lang="fa-IR" smtClean="0"/>
              <a:pPr/>
              <a:t>17/ژانويه/24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002C0-212E-46DC-AB0E-07A38CDB677C}" type="datetime8">
              <a:rPr lang="fa-IR" smtClean="0"/>
              <a:pPr/>
              <a:t>17/ژانويه/24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3BF1F25-E59B-4841-8C8B-2C5936772C48}" type="datetime8">
              <a:rPr lang="fa-IR" smtClean="0"/>
              <a:pPr/>
              <a:t>17/ژانويه/24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658B86D-CC50-4F67-B3F3-91393C4E5AB4}" type="datetime8">
              <a:rPr lang="fa-IR" smtClean="0"/>
              <a:pPr/>
              <a:t>17/ژانويه/24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F94658A-7312-4FC8-BE43-0FA83B21D14F}" type="datetime8">
              <a:rPr lang="fa-IR" smtClean="0"/>
              <a:pPr/>
              <a:t>17/ژانويه/24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E0172-4718-4A41-8001-4352D3BD02CC}" type="datetime8">
              <a:rPr lang="fa-IR" smtClean="0"/>
              <a:pPr/>
              <a:t>17/ژانويه/24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08B18-3C3D-4F48-9037-F3AEE21A43BE}" type="datetime8">
              <a:rPr lang="fa-IR" smtClean="0"/>
              <a:pPr/>
              <a:t>17/ژانويه/24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95057-A7E3-46E2-AB44-C9B6978BA9CB}" type="datetime8">
              <a:rPr lang="fa-IR" smtClean="0"/>
              <a:pPr/>
              <a:t>17/ژانويه/24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ED63C6F-9C11-4CD1-8EF9-BFB56C1DA613}"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6076F0-38E9-477A-9E08-A3A935470078}" type="datetime8">
              <a:rPr lang="fa-IR" smtClean="0"/>
              <a:pPr/>
              <a:t>17/ژانويه/24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ED63C6F-9C11-4CD1-8EF9-BFB56C1DA61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ha\Desktop\article\guideline\p1.pn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5" name="TextBox 4"/>
          <p:cNvSpPr txBox="1"/>
          <p:nvPr/>
        </p:nvSpPr>
        <p:spPr>
          <a:xfrm flipH="1">
            <a:off x="1763688" y="188640"/>
            <a:ext cx="5184576" cy="1015663"/>
          </a:xfrm>
          <a:prstGeom prst="rect">
            <a:avLst/>
          </a:prstGeom>
          <a:noFill/>
        </p:spPr>
        <p:txBody>
          <a:bodyPr wrap="square" rtlCol="1">
            <a:spAutoFit/>
          </a:bodyPr>
          <a:lstStyle/>
          <a:p>
            <a:r>
              <a:rPr lang="fa-IR" sz="6000" dirty="0" smtClean="0">
                <a:solidFill>
                  <a:schemeClr val="bg1"/>
                </a:solidFill>
                <a:cs typeface="B Nazanin" pitchFamily="2" charset="-78"/>
              </a:rPr>
              <a:t>پیوند سلول بنیادین</a:t>
            </a:r>
            <a:endParaRPr lang="fa-IR" sz="6000" dirty="0">
              <a:solidFill>
                <a:schemeClr val="bg1"/>
              </a:solidFill>
              <a:cs typeface="B Nazanin" pitchFamily="2" charset="-78"/>
            </a:endParaRPr>
          </a:p>
        </p:txBody>
      </p:sp>
      <p:sp>
        <p:nvSpPr>
          <p:cNvPr id="4" name="TextBox 3"/>
          <p:cNvSpPr txBox="1"/>
          <p:nvPr/>
        </p:nvSpPr>
        <p:spPr>
          <a:xfrm>
            <a:off x="3286116" y="3366315"/>
            <a:ext cx="785818" cy="276999"/>
          </a:xfrm>
          <a:prstGeom prst="rect">
            <a:avLst/>
          </a:prstGeom>
          <a:noFill/>
        </p:spPr>
        <p:txBody>
          <a:bodyPr wrap="square" rtlCol="0">
            <a:spAutoFit/>
          </a:bodyPr>
          <a:lstStyle/>
          <a:p>
            <a:r>
              <a:rPr lang="fa-IR" sz="1200" dirty="0" smtClean="0">
                <a:solidFill>
                  <a:schemeClr val="bg1"/>
                </a:solidFill>
              </a:rPr>
              <a:t>بيمارستان</a:t>
            </a:r>
            <a:endParaRPr lang="en-US" sz="1200" dirty="0">
              <a:solidFill>
                <a:schemeClr val="bg1"/>
              </a:solidFill>
            </a:endParaRPr>
          </a:p>
        </p:txBody>
      </p:sp>
      <p:pic>
        <p:nvPicPr>
          <p:cNvPr id="23555" name="Picture 7" descr="Copy of tums.gif.jpg"/>
          <p:cNvPicPr>
            <a:picLocks noChangeAspect="1" noChangeArrowheads="1"/>
          </p:cNvPicPr>
          <p:nvPr/>
        </p:nvPicPr>
        <p:blipFill>
          <a:blip r:embed="rId3" cstate="print"/>
          <a:srcRect/>
          <a:stretch>
            <a:fillRect/>
          </a:stretch>
        </p:blipFill>
        <p:spPr bwMode="auto">
          <a:xfrm>
            <a:off x="1428728" y="142852"/>
            <a:ext cx="571500" cy="466725"/>
          </a:xfrm>
          <a:prstGeom prst="rect">
            <a:avLst/>
          </a:prstGeom>
          <a:noFill/>
        </p:spPr>
      </p:pic>
      <p:pic>
        <p:nvPicPr>
          <p:cNvPr id="23554" name="Picture 1" descr="arm"/>
          <p:cNvPicPr>
            <a:picLocks noChangeAspect="1" noChangeArrowheads="1"/>
          </p:cNvPicPr>
          <p:nvPr/>
        </p:nvPicPr>
        <p:blipFill>
          <a:blip r:embed="rId4" cstate="print"/>
          <a:srcRect/>
          <a:stretch>
            <a:fillRect/>
          </a:stretch>
        </p:blipFill>
        <p:spPr bwMode="auto">
          <a:xfrm>
            <a:off x="857224" y="714356"/>
            <a:ext cx="495300" cy="466725"/>
          </a:xfrm>
          <a:prstGeom prst="rect">
            <a:avLst/>
          </a:prstGeom>
          <a:noFill/>
        </p:spPr>
      </p:pic>
      <p:pic>
        <p:nvPicPr>
          <p:cNvPr id="23553" name="Picture 2" descr="http://rasanews.ir/Images/News/Larg_Pic/13-2-1388/IMAGE633769102497968750.jpg"/>
          <p:cNvPicPr>
            <a:picLocks noChangeAspect="1" noChangeArrowheads="1"/>
          </p:cNvPicPr>
          <p:nvPr/>
        </p:nvPicPr>
        <p:blipFill>
          <a:blip r:embed="rId5" cstate="print"/>
          <a:srcRect/>
          <a:stretch>
            <a:fillRect/>
          </a:stretch>
        </p:blipFill>
        <p:spPr bwMode="auto">
          <a:xfrm>
            <a:off x="214282" y="1214422"/>
            <a:ext cx="542925" cy="466725"/>
          </a:xfrm>
          <a:prstGeom prst="rect">
            <a:avLst/>
          </a:prstGeom>
          <a:noFill/>
        </p:spPr>
      </p:pic>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7" name="Rectangle 5"/>
          <p:cNvSpPr>
            <a:spLocks noChangeArrowheads="1"/>
          </p:cNvSpPr>
          <p:nvPr/>
        </p:nvSpPr>
        <p:spPr bwMode="auto">
          <a:xfrm>
            <a:off x="0" y="1857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Raha\Desktop\article\guideline\p14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179512" y="398269"/>
            <a:ext cx="5293096" cy="5262979"/>
          </a:xfrm>
          <a:prstGeom prst="rect">
            <a:avLst/>
          </a:prstGeom>
          <a:noFill/>
        </p:spPr>
        <p:txBody>
          <a:bodyPr wrap="square" rtlCol="1">
            <a:spAutoFit/>
          </a:bodyPr>
          <a:lstStyle/>
          <a:p>
            <a:r>
              <a:rPr lang="fa-IR" sz="2400" dirty="0" smtClean="0">
                <a:solidFill>
                  <a:schemeClr val="tx2"/>
                </a:solidFill>
                <a:cs typeface="B Nazanin" pitchFamily="2" charset="-78"/>
              </a:rPr>
              <a:t>داروهای آماده سازی، با اینکه آسیب جدی به بیمار نمی زنند،  اما باعث می شوند که بیمار </a:t>
            </a:r>
            <a:r>
              <a:rPr lang="fa-IR" sz="2400" u="sng" dirty="0" smtClean="0">
                <a:solidFill>
                  <a:schemeClr val="tx2"/>
                </a:solidFill>
                <a:cs typeface="B Nazanin" pitchFamily="2" charset="-78"/>
              </a:rPr>
              <a:t>احساس ضعف و بیحالی</a:t>
            </a:r>
            <a:r>
              <a:rPr lang="fa-IR" sz="2400" dirty="0" smtClean="0">
                <a:solidFill>
                  <a:schemeClr val="tx2"/>
                </a:solidFill>
                <a:cs typeface="B Nazanin" pitchFamily="2" charset="-78"/>
              </a:rPr>
              <a:t> کند . همچنین این داروها ممکن است </a:t>
            </a:r>
            <a:r>
              <a:rPr lang="fa-IR" sz="2400" u="sng" dirty="0" smtClean="0">
                <a:solidFill>
                  <a:schemeClr val="tx2"/>
                </a:solidFill>
                <a:cs typeface="B Nazanin" pitchFamily="2" charset="-78"/>
              </a:rPr>
              <a:t>گلودرد و اسهال</a:t>
            </a:r>
            <a:r>
              <a:rPr lang="fa-IR" sz="2400" dirty="0" smtClean="0">
                <a:solidFill>
                  <a:schemeClr val="tx2"/>
                </a:solidFill>
                <a:cs typeface="B Nazanin" pitchFamily="2" charset="-78"/>
              </a:rPr>
              <a:t> ایجاد کنند. </a:t>
            </a:r>
          </a:p>
          <a:p>
            <a:r>
              <a:rPr lang="fa-IR" sz="2400" dirty="0" smtClean="0">
                <a:solidFill>
                  <a:schemeClr val="tx2"/>
                </a:solidFill>
                <a:cs typeface="B Nazanin" pitchFamily="2" charset="-78"/>
              </a:rPr>
              <a:t>برای کاهش این علایم و ایجاد </a:t>
            </a:r>
            <a:r>
              <a:rPr lang="fa-IR" sz="2400" dirty="0" smtClean="0">
                <a:solidFill>
                  <a:schemeClr val="tx2"/>
                </a:solidFill>
                <a:cs typeface="B Nazanin" pitchFamily="2" charset="-78"/>
              </a:rPr>
              <a:t>شرایط </a:t>
            </a:r>
            <a:r>
              <a:rPr lang="fa-IR" sz="2400" dirty="0" smtClean="0">
                <a:solidFill>
                  <a:schemeClr val="tx2"/>
                </a:solidFill>
                <a:cs typeface="B Nazanin" pitchFamily="2" charset="-78"/>
              </a:rPr>
              <a:t>بهتر و قابل تحمل تر برای بیمار، داروهایی وجود دارند که در این گونه موارد برای بیمار تجویز می شوند.</a:t>
            </a:r>
          </a:p>
          <a:p>
            <a:endParaRPr lang="fa-IR" sz="2400" dirty="0" smtClean="0">
              <a:solidFill>
                <a:schemeClr val="tx2"/>
              </a:solidFill>
              <a:cs typeface="B Nazanin" pitchFamily="2" charset="-78"/>
            </a:endParaRPr>
          </a:p>
          <a:p>
            <a:r>
              <a:rPr lang="fa-IR" sz="2400" dirty="0" smtClean="0">
                <a:solidFill>
                  <a:schemeClr val="tx2"/>
                </a:solidFill>
                <a:cs typeface="B Nazanin" pitchFamily="2" charset="-78"/>
              </a:rPr>
              <a:t>وقتی داروهای آماده سازی، سلولهای بنیادین موجود در مغز استخوان را از بین بردند، دیگر خونی در بدن ساخته نمی شود و چون بدن همیشه به این سلولها نیاز دارد، باید این سلولها نیز مانند داروها و از طریق رگ مخصوصی که از بیمار قبلا“ گرفته شده است به بدن بیمار تزریق شود.</a:t>
            </a:r>
            <a:endParaRPr lang="fa-IR" sz="2400" dirty="0">
              <a:solidFill>
                <a:schemeClr val="tx2"/>
              </a:solidFill>
              <a:cs typeface="B Nazanin" pitchFamily="2" charset="-78"/>
            </a:endParaRPr>
          </a:p>
        </p:txBody>
      </p:sp>
      <p:sp>
        <p:nvSpPr>
          <p:cNvPr id="6" name="Oval 5"/>
          <p:cNvSpPr/>
          <p:nvPr/>
        </p:nvSpPr>
        <p:spPr>
          <a:xfrm>
            <a:off x="8172400" y="5949280"/>
            <a:ext cx="79208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10</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aha\Desktop\article\guideline\p11a.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6" name="TextBox 5"/>
          <p:cNvSpPr txBox="1"/>
          <p:nvPr/>
        </p:nvSpPr>
        <p:spPr>
          <a:xfrm>
            <a:off x="3563888" y="260648"/>
            <a:ext cx="5338194" cy="6494085"/>
          </a:xfrm>
          <a:prstGeom prst="rect">
            <a:avLst/>
          </a:prstGeom>
          <a:noFill/>
        </p:spPr>
        <p:txBody>
          <a:bodyPr wrap="square" rtlCol="1">
            <a:spAutoFit/>
          </a:bodyPr>
          <a:lstStyle/>
          <a:p>
            <a:r>
              <a:rPr lang="fa-IR" sz="2400" dirty="0" smtClean="0">
                <a:solidFill>
                  <a:schemeClr val="tx2"/>
                </a:solidFill>
                <a:cs typeface="B Nazanin" pitchFamily="2" charset="-78"/>
              </a:rPr>
              <a:t>گلوبولهای قرمز و پلاکت، به همین منظور به بیمار تزریق می شوند، اما گلوبولهای سفید بعلت اخلالی که  در روند پیوند سلول بنیادین ایجاد می کنند، به بیمار تزریق نمی شود.</a:t>
            </a:r>
          </a:p>
          <a:p>
            <a:r>
              <a:rPr lang="fa-IR" sz="2400" dirty="0" smtClean="0">
                <a:solidFill>
                  <a:schemeClr val="tx2"/>
                </a:solidFill>
                <a:cs typeface="B Nazanin" pitchFamily="2" charset="-78"/>
              </a:rPr>
              <a:t> در نتیجه چون وظیفه ی گلوبولهای سفید، دفاع در مقابل بیماریهاست، در این زمان، بدن بیمار توانایی مقابله با عوامل بیماریزا را ندارد و به همین خاطر، </a:t>
            </a:r>
            <a:r>
              <a:rPr lang="fa-IR" sz="2800" dirty="0" smtClean="0">
                <a:solidFill>
                  <a:schemeClr val="tx2"/>
                </a:solidFill>
                <a:cs typeface="B Nazanin" pitchFamily="2" charset="-78"/>
              </a:rPr>
              <a:t>ایزوله نگه داشتن بیمار</a:t>
            </a:r>
            <a:r>
              <a:rPr lang="fa-IR" sz="2400" dirty="0" smtClean="0">
                <a:solidFill>
                  <a:schemeClr val="tx2"/>
                </a:solidFill>
                <a:cs typeface="B Nazanin" pitchFamily="2" charset="-78"/>
              </a:rPr>
              <a:t> و جلوگیری اکید از تماس بیمار با هر گونه عوامل بیماریزا و آلوده کننده ضروری است.  </a:t>
            </a:r>
          </a:p>
          <a:p>
            <a:r>
              <a:rPr lang="fa-IR" sz="2400" dirty="0" smtClean="0">
                <a:solidFill>
                  <a:schemeClr val="tx2"/>
                </a:solidFill>
                <a:cs typeface="B Nazanin" pitchFamily="2" charset="-78"/>
              </a:rPr>
              <a:t>در طول کل دوره ی پیوند، بیمار در اتاق ایزوله که فقط مخصوص اوست و دارای </a:t>
            </a:r>
            <a:r>
              <a:rPr lang="fa-IR" sz="2400" u="sng" dirty="0" smtClean="0">
                <a:solidFill>
                  <a:schemeClr val="tx2"/>
                </a:solidFill>
                <a:cs typeface="B Nazanin" pitchFamily="2" charset="-78"/>
              </a:rPr>
              <a:t>سیستم تهویه ی قوی </a:t>
            </a:r>
            <a:r>
              <a:rPr lang="fa-IR" sz="2400" dirty="0" smtClean="0">
                <a:solidFill>
                  <a:schemeClr val="tx2"/>
                </a:solidFill>
                <a:cs typeface="B Nazanin" pitchFamily="2" charset="-78"/>
              </a:rPr>
              <a:t>برای از بین بردن عوامل بیماریزا می باشد نگهداری می شود. </a:t>
            </a:r>
          </a:p>
          <a:p>
            <a:r>
              <a:rPr lang="fa-IR" sz="2400" dirty="0" smtClean="0">
                <a:solidFill>
                  <a:schemeClr val="tx2"/>
                </a:solidFill>
                <a:cs typeface="B Nazanin" pitchFamily="2" charset="-78"/>
              </a:rPr>
              <a:t>اما در زمان آماده سازی بیمار برای پیوند،  به منظور جلوگیری از ایجاد هر گونه عفونت در بدن، داروهای مخصوصی که از بین برنده ی قوی میکروبها یعنی آنتی بیوتیک وسیع الطیف هستند نیز،  برای بیمار تجویز </a:t>
            </a:r>
          </a:p>
          <a:p>
            <a:r>
              <a:rPr lang="fa-IR" sz="2400" dirty="0" smtClean="0">
                <a:solidFill>
                  <a:schemeClr val="tx2"/>
                </a:solidFill>
                <a:cs typeface="B Nazanin" pitchFamily="2" charset="-78"/>
              </a:rPr>
              <a:t>می شود.</a:t>
            </a:r>
          </a:p>
        </p:txBody>
      </p:sp>
      <p:sp>
        <p:nvSpPr>
          <p:cNvPr id="5" name="Oval 4"/>
          <p:cNvSpPr/>
          <p:nvPr/>
        </p:nvSpPr>
        <p:spPr>
          <a:xfrm>
            <a:off x="0" y="6093296"/>
            <a:ext cx="75557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11</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ha\Desktop\article\guideline\p10.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188640"/>
            <a:ext cx="5508104" cy="1200329"/>
          </a:xfrm>
          <a:prstGeom prst="rect">
            <a:avLst/>
          </a:prstGeom>
          <a:noFill/>
        </p:spPr>
        <p:txBody>
          <a:bodyPr wrap="square" rtlCol="1">
            <a:spAutoFit/>
          </a:bodyPr>
          <a:lstStyle/>
          <a:p>
            <a:r>
              <a:rPr lang="fa-IR" sz="2400" dirty="0" smtClean="0">
                <a:solidFill>
                  <a:schemeClr val="tx2"/>
                </a:solidFill>
                <a:latin typeface="Algerian" pitchFamily="82" charset="0"/>
                <a:cs typeface="B Nazanin" pitchFamily="2" charset="-78"/>
              </a:rPr>
              <a:t>تزریق داروهای آماده سازی ممکن است اثرات دیگری نیز روی سلولهای بدن بیمار </a:t>
            </a:r>
            <a:r>
              <a:rPr lang="fa-IR" sz="2400" dirty="0" smtClean="0">
                <a:solidFill>
                  <a:schemeClr val="tx2"/>
                </a:solidFill>
                <a:latin typeface="Algerian" pitchFamily="82" charset="0"/>
                <a:cs typeface="B Nazanin" pitchFamily="2" charset="-78"/>
              </a:rPr>
              <a:t>ب</a:t>
            </a:r>
            <a:r>
              <a:rPr lang="fa-IR" sz="2400" dirty="0" smtClean="0">
                <a:solidFill>
                  <a:schemeClr val="tx2"/>
                </a:solidFill>
                <a:latin typeface="Algerian" pitchFamily="82" charset="0"/>
                <a:cs typeface="B Nazanin" pitchFamily="2" charset="-78"/>
              </a:rPr>
              <a:t>گذارند </a:t>
            </a:r>
            <a:r>
              <a:rPr lang="fa-IR" sz="2400" dirty="0" smtClean="0">
                <a:solidFill>
                  <a:schemeClr val="tx2"/>
                </a:solidFill>
                <a:latin typeface="Algerian" pitchFamily="82" charset="0"/>
                <a:cs typeface="B Nazanin" pitchFamily="2" charset="-78"/>
              </a:rPr>
              <a:t>که این تأثیرها گذرا و کوتاه مدت بوده و بصورت علایم زیر نمایان می شوند:</a:t>
            </a:r>
            <a:endParaRPr lang="fa-IR" sz="2400" dirty="0">
              <a:solidFill>
                <a:schemeClr val="tx2"/>
              </a:solidFill>
              <a:latin typeface="Algerian" pitchFamily="82" charset="0"/>
              <a:cs typeface="B Nazanin" pitchFamily="2" charset="-78"/>
            </a:endParaRPr>
          </a:p>
        </p:txBody>
      </p:sp>
      <p:sp>
        <p:nvSpPr>
          <p:cNvPr id="7" name="TextBox 6"/>
          <p:cNvSpPr txBox="1"/>
          <p:nvPr/>
        </p:nvSpPr>
        <p:spPr>
          <a:xfrm>
            <a:off x="107504" y="1508586"/>
            <a:ext cx="3425091" cy="5324535"/>
          </a:xfrm>
          <a:prstGeom prst="rect">
            <a:avLst/>
          </a:prstGeom>
          <a:noFill/>
        </p:spPr>
        <p:txBody>
          <a:bodyPr wrap="square" rtlCol="1">
            <a:spAutoFit/>
          </a:bodyPr>
          <a:lstStyle/>
          <a:p>
            <a:r>
              <a:rPr lang="fa-IR" sz="2000" dirty="0" smtClean="0">
                <a:solidFill>
                  <a:schemeClr val="tx2"/>
                </a:solidFill>
                <a:cs typeface="B Nazanin" pitchFamily="2" charset="-78"/>
              </a:rPr>
              <a:t>- از دست دادن موها</a:t>
            </a:r>
          </a:p>
          <a:p>
            <a:pPr>
              <a:buFontTx/>
              <a:buChar char="-"/>
            </a:pPr>
            <a:r>
              <a:rPr lang="fa-IR" sz="2000" dirty="0" smtClean="0">
                <a:solidFill>
                  <a:schemeClr val="tx2"/>
                </a:solidFill>
                <a:cs typeface="B Nazanin" pitchFamily="2" charset="-78"/>
              </a:rPr>
              <a:t> تهوع و استفراغ</a:t>
            </a:r>
          </a:p>
          <a:p>
            <a:pPr>
              <a:buFontTx/>
              <a:buChar char="-"/>
            </a:pPr>
            <a:r>
              <a:rPr lang="fa-IR" sz="2000" dirty="0" smtClean="0">
                <a:solidFill>
                  <a:schemeClr val="tx2"/>
                </a:solidFill>
                <a:cs typeface="B Nazanin" pitchFamily="2" charset="-78"/>
              </a:rPr>
              <a:t> درد در حفره ی دهان ( التهاب مخاط دهان)</a:t>
            </a:r>
          </a:p>
          <a:p>
            <a:pPr>
              <a:buFontTx/>
              <a:buChar char="-"/>
            </a:pPr>
            <a:r>
              <a:rPr lang="fa-IR" sz="2000" dirty="0" smtClean="0">
                <a:solidFill>
                  <a:schemeClr val="tx2"/>
                </a:solidFill>
                <a:cs typeface="B Nazanin" pitchFamily="2" charset="-78"/>
              </a:rPr>
              <a:t> اسهال</a:t>
            </a:r>
          </a:p>
          <a:p>
            <a:pPr>
              <a:buFontTx/>
              <a:buChar char="-"/>
            </a:pPr>
            <a:r>
              <a:rPr lang="fa-IR" sz="2000" dirty="0" smtClean="0">
                <a:solidFill>
                  <a:schemeClr val="tx2"/>
                </a:solidFill>
                <a:cs typeface="B Nazanin" pitchFamily="2" charset="-78"/>
              </a:rPr>
              <a:t> حساسیت پوستی</a:t>
            </a:r>
          </a:p>
          <a:p>
            <a:pPr>
              <a:buFontTx/>
              <a:buChar char="-"/>
            </a:pPr>
            <a:r>
              <a:rPr lang="fa-IR" sz="2000" dirty="0" smtClean="0">
                <a:solidFill>
                  <a:schemeClr val="tx2"/>
                </a:solidFill>
                <a:cs typeface="B Nazanin" pitchFamily="2" charset="-78"/>
              </a:rPr>
              <a:t> اختلال در کارکرد غدد تناسلی</a:t>
            </a:r>
          </a:p>
          <a:p>
            <a:pPr>
              <a:buFontTx/>
              <a:buChar char="-"/>
            </a:pPr>
            <a:r>
              <a:rPr lang="fa-IR" sz="2000" dirty="0" smtClean="0">
                <a:solidFill>
                  <a:schemeClr val="tx2"/>
                </a:solidFill>
                <a:cs typeface="B Nazanin" pitchFamily="2" charset="-78"/>
              </a:rPr>
              <a:t> التهاب بافت کبد</a:t>
            </a:r>
          </a:p>
          <a:p>
            <a:pPr>
              <a:buFontTx/>
              <a:buChar char="-"/>
            </a:pPr>
            <a:r>
              <a:rPr lang="fa-IR" sz="2000" dirty="0" smtClean="0">
                <a:solidFill>
                  <a:schemeClr val="tx2"/>
                </a:solidFill>
                <a:cs typeface="B Nazanin" pitchFamily="2" charset="-78"/>
              </a:rPr>
              <a:t> اختلال رشد</a:t>
            </a:r>
          </a:p>
          <a:p>
            <a:pPr>
              <a:buFontTx/>
              <a:buChar char="-"/>
            </a:pPr>
            <a:r>
              <a:rPr lang="fa-IR" sz="2000" dirty="0" smtClean="0">
                <a:solidFill>
                  <a:schemeClr val="tx2"/>
                </a:solidFill>
                <a:cs typeface="B Nazanin" pitchFamily="2" charset="-78"/>
              </a:rPr>
              <a:t>التهاب مثانه</a:t>
            </a:r>
          </a:p>
          <a:p>
            <a:r>
              <a:rPr lang="fa-IR" sz="2000" dirty="0" smtClean="0">
                <a:solidFill>
                  <a:schemeClr val="tx2"/>
                </a:solidFill>
                <a:cs typeface="B Nazanin" pitchFamily="2" charset="-78"/>
              </a:rPr>
              <a:t>البته تمامی این عوارض در همه بیماران اتفاق نمی افتد و همچنین شدت علایم در همه یکسان نیست. اگرچه این عوارض نگران کننده نیستند اما  در حال حاضر داروهای مناسب تری برای آماده سازی بیمار برای پیوند وجود ندارد و برای همین باید عوارض احتمالی آن را نیز پذیرفت.</a:t>
            </a:r>
          </a:p>
        </p:txBody>
      </p:sp>
      <p:sp>
        <p:nvSpPr>
          <p:cNvPr id="8" name="Oval 7"/>
          <p:cNvSpPr/>
          <p:nvPr/>
        </p:nvSpPr>
        <p:spPr>
          <a:xfrm>
            <a:off x="7956376" y="602128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12</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aha\Desktop\article\guideline\p13a.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3635896" y="404664"/>
            <a:ext cx="5256584" cy="6278642"/>
          </a:xfrm>
          <a:prstGeom prst="rect">
            <a:avLst/>
          </a:prstGeom>
          <a:noFill/>
        </p:spPr>
        <p:txBody>
          <a:bodyPr wrap="square" rtlCol="1">
            <a:spAutoFit/>
          </a:bodyPr>
          <a:lstStyle/>
          <a:p>
            <a:r>
              <a:rPr lang="fa-IR" sz="2800" dirty="0" smtClean="0">
                <a:solidFill>
                  <a:schemeClr val="accent3">
                    <a:lumMod val="75000"/>
                  </a:schemeClr>
                </a:solidFill>
                <a:cs typeface="B Nazanin" pitchFamily="2" charset="-78"/>
              </a:rPr>
              <a:t>عمل پیوند سلول بنیادین</a:t>
            </a:r>
          </a:p>
          <a:p>
            <a:r>
              <a:rPr lang="fa-IR" sz="2200" dirty="0" smtClean="0">
                <a:solidFill>
                  <a:schemeClr val="tx2"/>
                </a:solidFill>
                <a:cs typeface="B Nazanin" pitchFamily="2" charset="-78"/>
              </a:rPr>
              <a:t>زمانی که بیمار برای پیوند سلول بنیادین آماده شد، سلولهای  بنیادین را همانطور که سایر داروها به بیمار تزریق شدند، از طریق </a:t>
            </a:r>
            <a:r>
              <a:rPr lang="fa-IR" sz="2200" u="sng" dirty="0" smtClean="0">
                <a:solidFill>
                  <a:schemeClr val="tx2"/>
                </a:solidFill>
                <a:cs typeface="B Nazanin" pitchFamily="2" charset="-78"/>
              </a:rPr>
              <a:t>رگ مخصوص در ساعد بیمار</a:t>
            </a:r>
            <a:r>
              <a:rPr lang="fa-IR" sz="2200" dirty="0" smtClean="0">
                <a:solidFill>
                  <a:schemeClr val="tx2"/>
                </a:solidFill>
                <a:cs typeface="B Nazanin" pitchFamily="2" charset="-78"/>
              </a:rPr>
              <a:t> به او تزریق می کنند. مدت تزریق بسته به وزن بیمار و مقدار سلول بنیادینی که احتیاج دارد، بین </a:t>
            </a:r>
            <a:r>
              <a:rPr lang="fa-IR" sz="2200" u="sng" dirty="0" smtClean="0">
                <a:solidFill>
                  <a:schemeClr val="tx2"/>
                </a:solidFill>
                <a:cs typeface="B Nazanin" pitchFamily="2" charset="-78"/>
              </a:rPr>
              <a:t>15 دقیقه تا 2 ساعت </a:t>
            </a:r>
            <a:r>
              <a:rPr lang="fa-IR" sz="2200" dirty="0" smtClean="0">
                <a:solidFill>
                  <a:schemeClr val="tx2"/>
                </a:solidFill>
                <a:cs typeface="B Nazanin" pitchFamily="2" charset="-78"/>
              </a:rPr>
              <a:t>طول می کشد. در طول این مدت باید بیمار بطور مداوم از نظر وضعیت فشارخون، ضربان قلب و درجه حرارت بدن، پایش شود تا در صورت بروز واکنشهای حساسیتی، بتوان آن را کنترل کرد.</a:t>
            </a:r>
          </a:p>
          <a:p>
            <a:r>
              <a:rPr lang="fa-IR" sz="2200" dirty="0" smtClean="0">
                <a:solidFill>
                  <a:schemeClr val="tx2"/>
                </a:solidFill>
                <a:cs typeface="B Nazanin" pitchFamily="2" charset="-78"/>
              </a:rPr>
              <a:t>سلولهای بنیادین تزریق شده به بیمار، در عرض چند ساعت در فضای خالی مغز استخوان که توسط داروهای آماده سازی ایجاد شده، جای می گیرند و پس از آن ساختن سلولهای خونی برای بیمار را آغاز می کنند. این روند، ”گرفتن پیوند“ نامیده می شود.</a:t>
            </a:r>
          </a:p>
          <a:p>
            <a:r>
              <a:rPr lang="fa-IR" sz="2200" dirty="0" smtClean="0">
                <a:solidFill>
                  <a:schemeClr val="tx2"/>
                </a:solidFill>
                <a:cs typeface="B Nazanin" pitchFamily="2" charset="-78"/>
              </a:rPr>
              <a:t>بین 2 تا 4 هفته طول می کشد که این سلولها بتوانند گلوبولهای سفید کافی برای مقابله با میکروبها تولید کنند</a:t>
            </a:r>
          </a:p>
          <a:p>
            <a:r>
              <a:rPr lang="fa-IR" sz="2200" dirty="0" smtClean="0">
                <a:solidFill>
                  <a:schemeClr val="tx2"/>
                </a:solidFill>
                <a:cs typeface="B Nazanin" pitchFamily="2" charset="-78"/>
              </a:rPr>
              <a:t> که البته هنوز تا 6 ماه، برای مقابله با عفونتهای شدید و همچنین ویروسها کافی نیست.</a:t>
            </a:r>
            <a:endParaRPr lang="fa-IR" sz="2200" dirty="0">
              <a:solidFill>
                <a:schemeClr val="tx2"/>
              </a:solidFill>
              <a:cs typeface="B Nazanin" pitchFamily="2" charset="-78"/>
            </a:endParaRPr>
          </a:p>
        </p:txBody>
      </p:sp>
      <p:sp>
        <p:nvSpPr>
          <p:cNvPr id="6" name="Oval 5"/>
          <p:cNvSpPr/>
          <p:nvPr/>
        </p:nvSpPr>
        <p:spPr>
          <a:xfrm>
            <a:off x="0" y="6021288"/>
            <a:ext cx="68356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13</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Raha\Desktop\article\guideline\p4e.png"/>
          <p:cNvPicPr>
            <a:picLocks noGrp="1" noChangeAspect="1" noChangeArrowheads="1"/>
          </p:cNvPicPr>
          <p:nvPr>
            <p:ph idx="1"/>
          </p:nvPr>
        </p:nvPicPr>
        <p:blipFill>
          <a:blip r:embed="rId3" cstate="print"/>
          <a:srcRect/>
          <a:stretch>
            <a:fillRect/>
          </a:stretch>
        </p:blipFill>
        <p:spPr bwMode="auto">
          <a:xfrm>
            <a:off x="0" y="0"/>
            <a:ext cx="9143999" cy="6858000"/>
          </a:xfrm>
          <a:prstGeom prst="rect">
            <a:avLst/>
          </a:prstGeom>
          <a:noFill/>
        </p:spPr>
      </p:pic>
      <p:sp>
        <p:nvSpPr>
          <p:cNvPr id="10" name="TextBox 9"/>
          <p:cNvSpPr txBox="1"/>
          <p:nvPr/>
        </p:nvSpPr>
        <p:spPr>
          <a:xfrm>
            <a:off x="539552" y="188640"/>
            <a:ext cx="7961595" cy="6432530"/>
          </a:xfrm>
          <a:prstGeom prst="rect">
            <a:avLst/>
          </a:prstGeom>
          <a:noFill/>
        </p:spPr>
        <p:txBody>
          <a:bodyPr wrap="square" rtlCol="1">
            <a:spAutoFit/>
          </a:bodyPr>
          <a:lstStyle/>
          <a:p>
            <a:r>
              <a:rPr lang="fa-IR" sz="2400" b="1" dirty="0" smtClean="0">
                <a:solidFill>
                  <a:schemeClr val="bg1"/>
                </a:solidFill>
                <a:cs typeface="B Nazanin" pitchFamily="2" charset="-78"/>
              </a:rPr>
              <a:t>شکست پیوند:</a:t>
            </a:r>
          </a:p>
          <a:p>
            <a:r>
              <a:rPr lang="fa-IR" sz="2400" dirty="0" smtClean="0">
                <a:solidFill>
                  <a:schemeClr val="bg1"/>
                </a:solidFill>
                <a:cs typeface="B Nazanin" pitchFamily="2" charset="-78"/>
              </a:rPr>
              <a:t>این مسئله بسیار نادر است و به مواردی اطلاق می شود که سلولهای بنیادین تزریق شده به بدن بیمار، توانایی جایگزینی و رشد را پیدا نمی کنند. در صورت بروز چنین مشکلی می توان از داروهایی استفاده کرد که این سلولها را برای این کار تحریک کنند. در مواردی هم  نیاز به گرفتن مجدد سلول بنیادین از شخص اهداکننده وجود دارد.</a:t>
            </a:r>
          </a:p>
          <a:p>
            <a:r>
              <a:rPr lang="fa-IR" sz="2400" b="1" dirty="0" smtClean="0">
                <a:solidFill>
                  <a:schemeClr val="bg1"/>
                </a:solidFill>
                <a:cs typeface="B Nazanin" pitchFamily="2" charset="-78"/>
              </a:rPr>
              <a:t>رد پیوند:</a:t>
            </a:r>
          </a:p>
          <a:p>
            <a:r>
              <a:rPr lang="fa-IR" sz="2400" dirty="0" smtClean="0">
                <a:solidFill>
                  <a:schemeClr val="bg1"/>
                </a:solidFill>
                <a:cs typeface="B Nazanin" pitchFamily="2" charset="-78"/>
              </a:rPr>
              <a:t>این مسئله به معنای پس زدن سلولهای بنیادین اهداشده، توسط بیمار دریافت کننده می باشد و امکان آن در هر زمانی پس از پیوند وجود دارد، اما </a:t>
            </a:r>
            <a:r>
              <a:rPr lang="fa-IR" sz="2400" u="sng" dirty="0" smtClean="0">
                <a:solidFill>
                  <a:schemeClr val="bg1"/>
                </a:solidFill>
                <a:cs typeface="B Nazanin" pitchFamily="2" charset="-78"/>
              </a:rPr>
              <a:t>در یک سال اول پیوند</a:t>
            </a:r>
            <a:r>
              <a:rPr lang="fa-IR" sz="2400" dirty="0" smtClean="0">
                <a:solidFill>
                  <a:schemeClr val="bg1"/>
                </a:solidFill>
                <a:cs typeface="B Nazanin" pitchFamily="2" charset="-78"/>
              </a:rPr>
              <a:t>، احتمال بیشتری دارد. در صورت بروز این مسئله، داروهایی وجود دارند که از آن جلوگیری کنند.</a:t>
            </a:r>
          </a:p>
          <a:p>
            <a:r>
              <a:rPr lang="fa-IR" sz="2400" b="1" dirty="0" smtClean="0">
                <a:solidFill>
                  <a:schemeClr val="bg1"/>
                </a:solidFill>
                <a:cs typeface="B Nazanin" pitchFamily="2" charset="-78"/>
              </a:rPr>
              <a:t>بیماری پیوند علیه میزبان </a:t>
            </a:r>
            <a:r>
              <a:rPr lang="en-US" sz="2400" b="1" dirty="0" smtClean="0">
                <a:solidFill>
                  <a:schemeClr val="bg1"/>
                </a:solidFill>
                <a:cs typeface="B Nazanin" pitchFamily="2" charset="-78"/>
              </a:rPr>
              <a:t>(</a:t>
            </a:r>
            <a:r>
              <a:rPr lang="en-US" sz="2400" b="1" dirty="0" err="1" smtClean="0">
                <a:solidFill>
                  <a:schemeClr val="bg1"/>
                </a:solidFill>
                <a:cs typeface="B Nazanin" pitchFamily="2" charset="-78"/>
              </a:rPr>
              <a:t>G</a:t>
            </a:r>
            <a:r>
              <a:rPr lang="en-US" sz="2800" b="1" dirty="0" err="1" smtClean="0">
                <a:solidFill>
                  <a:schemeClr val="bg1"/>
                </a:solidFill>
                <a:cs typeface="B Nazanin" pitchFamily="2" charset="-78"/>
              </a:rPr>
              <a:t>vHD</a:t>
            </a:r>
            <a:r>
              <a:rPr lang="en-US" sz="2800" b="1" dirty="0" smtClean="0">
                <a:solidFill>
                  <a:schemeClr val="bg1"/>
                </a:solidFill>
                <a:cs typeface="B Nazanin" pitchFamily="2" charset="-78"/>
              </a:rPr>
              <a:t>)</a:t>
            </a:r>
            <a:r>
              <a:rPr lang="fa-IR" sz="2800" b="1" dirty="0" smtClean="0">
                <a:solidFill>
                  <a:schemeClr val="bg1"/>
                </a:solidFill>
                <a:cs typeface="B Nazanin" pitchFamily="2" charset="-78"/>
              </a:rPr>
              <a:t>:</a:t>
            </a:r>
          </a:p>
          <a:p>
            <a:r>
              <a:rPr lang="fa-IR" sz="2400" dirty="0" smtClean="0">
                <a:solidFill>
                  <a:schemeClr val="bg1"/>
                </a:solidFill>
                <a:cs typeface="B Nazanin" pitchFamily="2" charset="-78"/>
              </a:rPr>
              <a:t>این مشکل موقعی ایجاد می شود که سلولهای اهدا شده، علیه سلولهای بدن میزبان واکنش می دهند .علایم آن ، قرمزی پوست در کف دست و پا، اسهال و اختلالات کبدی می باشد. </a:t>
            </a:r>
            <a:r>
              <a:rPr lang="en-US" sz="2000" dirty="0" err="1" smtClean="0">
                <a:solidFill>
                  <a:schemeClr val="bg1"/>
                </a:solidFill>
                <a:cs typeface="B Nazanin" pitchFamily="2" charset="-78"/>
              </a:rPr>
              <a:t>G</a:t>
            </a:r>
            <a:r>
              <a:rPr lang="en-US" sz="2400" dirty="0" err="1" smtClean="0">
                <a:solidFill>
                  <a:schemeClr val="bg1"/>
                </a:solidFill>
                <a:cs typeface="B Nazanin" pitchFamily="2" charset="-78"/>
              </a:rPr>
              <a:t>vHD</a:t>
            </a:r>
            <a:r>
              <a:rPr lang="fa-IR" sz="2400" dirty="0" smtClean="0">
                <a:solidFill>
                  <a:schemeClr val="bg1"/>
                </a:solidFill>
                <a:cs typeface="B Nazanin" pitchFamily="2" charset="-78"/>
              </a:rPr>
              <a:t> در اغلب موارد خفیف است ولی گاهی نیز بسیار شدید و حتی کشنده است. هرچند </a:t>
            </a:r>
            <a:r>
              <a:rPr lang="fa-IR" sz="2400" u="sng" dirty="0" smtClean="0">
                <a:solidFill>
                  <a:schemeClr val="bg1"/>
                </a:solidFill>
                <a:cs typeface="B Nazanin" pitchFamily="2" charset="-78"/>
              </a:rPr>
              <a:t>بمعنای آن نیست که پیوند سلول بنیادین ناموفق بوده </a:t>
            </a:r>
            <a:r>
              <a:rPr lang="fa-IR" sz="2400" dirty="0" smtClean="0">
                <a:solidFill>
                  <a:schemeClr val="bg1"/>
                </a:solidFill>
                <a:cs typeface="B Nazanin" pitchFamily="2" charset="-78"/>
              </a:rPr>
              <a:t>چراکه با دارو  می توان آن را درمان کرد.</a:t>
            </a:r>
          </a:p>
        </p:txBody>
      </p:sp>
      <p:sp>
        <p:nvSpPr>
          <p:cNvPr id="5" name="Oval 4"/>
          <p:cNvSpPr/>
          <p:nvPr/>
        </p:nvSpPr>
        <p:spPr>
          <a:xfrm>
            <a:off x="8423920" y="623731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14</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aha\Desktop\article\guideline\p15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067944" y="116632"/>
            <a:ext cx="4824536" cy="6555641"/>
          </a:xfrm>
          <a:prstGeom prst="rect">
            <a:avLst/>
          </a:prstGeom>
          <a:noFill/>
        </p:spPr>
        <p:txBody>
          <a:bodyPr wrap="square" rtlCol="1">
            <a:spAutoFit/>
          </a:bodyPr>
          <a:lstStyle/>
          <a:p>
            <a:r>
              <a:rPr lang="fa-IR" sz="2400" dirty="0" smtClean="0">
                <a:solidFill>
                  <a:schemeClr val="accent3">
                    <a:lumMod val="75000"/>
                  </a:schemeClr>
                </a:solidFill>
                <a:cs typeface="B Nazanin" pitchFamily="2" charset="-78"/>
              </a:rPr>
              <a:t>ترخیص از بیمارستان و مراقبت های بعد از پیوند</a:t>
            </a:r>
          </a:p>
          <a:p>
            <a:r>
              <a:rPr lang="fa-IR" sz="2200" dirty="0" smtClean="0">
                <a:solidFill>
                  <a:schemeClr val="tx2"/>
                </a:solidFill>
                <a:cs typeface="B Nazanin" pitchFamily="2" charset="-78"/>
              </a:rPr>
              <a:t>معمولا“ بعد از 4 تا 6 هفته بستری، زمان ترخیص از بیمارستان فرا می رسد. مرخص شدن از بیمارستان در عین این که می تواند هیجان انگیز باشد، نگرانیهایی را نیز برای خانواده ی بیمار بهمراه می آورد. در این صورت پزشکان و پرستاران بخش پیوند بیمار را برای ترخیص از بیمارستان به بهترین نحو آماده می کنند.</a:t>
            </a:r>
          </a:p>
          <a:p>
            <a:r>
              <a:rPr lang="fa-IR" sz="2200" dirty="0" smtClean="0">
                <a:solidFill>
                  <a:schemeClr val="tx2"/>
                </a:solidFill>
                <a:cs typeface="B Nazanin" pitchFamily="2" charset="-78"/>
              </a:rPr>
              <a:t>از مهمترین مسائل، آماده کردن خانه برای بازگشت بیمار پیوند شده است.</a:t>
            </a:r>
          </a:p>
          <a:p>
            <a:r>
              <a:rPr lang="fa-IR" sz="2200" b="1" dirty="0" smtClean="0">
                <a:solidFill>
                  <a:schemeClr val="tx2"/>
                </a:solidFill>
                <a:cs typeface="B Nazanin" pitchFamily="2" charset="-78"/>
              </a:rPr>
              <a:t>خانه باید بسیار تمیز نگه داشته شود</a:t>
            </a:r>
            <a:r>
              <a:rPr lang="fa-IR" sz="2200" dirty="0" smtClean="0">
                <a:solidFill>
                  <a:schemeClr val="tx2"/>
                </a:solidFill>
                <a:cs typeface="B Nazanin" pitchFamily="2" charset="-78"/>
              </a:rPr>
              <a:t>. محیط خانه باید بطور هفتگی تمیز شود. آشپزخانه و روی کابینتها باید قبل و بعد از هر پخت و پز تمیز شوند. ظروف باید در آب داغ شسته شوند و حمام و توالت هم روزانه تمیز و ضد عفونی گردند.</a:t>
            </a:r>
          </a:p>
          <a:p>
            <a:r>
              <a:rPr lang="fa-IR" sz="2200" dirty="0" smtClean="0">
                <a:solidFill>
                  <a:schemeClr val="tx2"/>
                </a:solidFill>
                <a:cs typeface="B Nazanin" pitchFamily="2" charset="-78"/>
              </a:rPr>
              <a:t>از موارد مهم دیگر آن است که </a:t>
            </a:r>
            <a:r>
              <a:rPr lang="fa-IR" sz="2200" b="1" dirty="0" smtClean="0">
                <a:solidFill>
                  <a:schemeClr val="tx2"/>
                </a:solidFill>
                <a:cs typeface="B Nazanin" pitchFamily="2" charset="-78"/>
              </a:rPr>
              <a:t>تا یک سال اول باید از انجام تعمیرات ساختمانی در خانه پرهیز شود </a:t>
            </a:r>
            <a:r>
              <a:rPr lang="fa-IR" sz="2200" dirty="0" smtClean="0">
                <a:solidFill>
                  <a:schemeClr val="tx2"/>
                </a:solidFill>
                <a:cs typeface="B Nazanin" pitchFamily="2" charset="-78"/>
              </a:rPr>
              <a:t>چراکه با افزایش خطر ایجاد عفونت قارچ آسپرژیلوس در بیمار همراه است. این قارچ در مصالح ساختمانی و آجرها وجود دارد.</a:t>
            </a:r>
          </a:p>
        </p:txBody>
      </p:sp>
      <p:sp>
        <p:nvSpPr>
          <p:cNvPr id="6" name="Oval 5"/>
          <p:cNvSpPr/>
          <p:nvPr/>
        </p:nvSpPr>
        <p:spPr>
          <a:xfrm>
            <a:off x="0" y="6021288"/>
            <a:ext cx="75557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15</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ha\Desktop\article\guideline\p16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51520" y="302359"/>
            <a:ext cx="5256584" cy="6247864"/>
          </a:xfrm>
          <a:prstGeom prst="rect">
            <a:avLst/>
          </a:prstGeom>
          <a:noFill/>
        </p:spPr>
        <p:txBody>
          <a:bodyPr wrap="square" rtlCol="1">
            <a:spAutoFit/>
          </a:bodyPr>
          <a:lstStyle/>
          <a:p>
            <a:r>
              <a:rPr lang="fa-IR" sz="2000" b="1" dirty="0" smtClean="0">
                <a:solidFill>
                  <a:schemeClr val="accent3">
                    <a:lumMod val="75000"/>
                  </a:schemeClr>
                </a:solidFill>
                <a:cs typeface="B Nazanin" pitchFamily="2" charset="-78"/>
              </a:rPr>
              <a:t>بهداشت شخصی</a:t>
            </a:r>
          </a:p>
          <a:p>
            <a:r>
              <a:rPr lang="fa-IR" sz="2000" dirty="0" smtClean="0">
                <a:solidFill>
                  <a:schemeClr val="tx2"/>
                </a:solidFill>
                <a:cs typeface="B Nazanin" pitchFamily="2" charset="-78"/>
              </a:rPr>
              <a:t>بعلت وجود ناگزیر میکروبها در محیط و حتی روی پوست بدن، استحمام روزانه برای بیمار ضروری است. همچنین باید لباس زیر و سایر لباسها بطور مرتب تعویض و شست و شو گردند. </a:t>
            </a:r>
          </a:p>
          <a:p>
            <a:r>
              <a:rPr lang="fa-IR" sz="2000" dirty="0" smtClean="0">
                <a:solidFill>
                  <a:schemeClr val="tx2"/>
                </a:solidFill>
                <a:cs typeface="B Nazanin" pitchFamily="2" charset="-78"/>
              </a:rPr>
              <a:t>دستها باید قبل غذا و بعد از رفتن به توالت شسته شوند.</a:t>
            </a:r>
          </a:p>
          <a:p>
            <a:r>
              <a:rPr lang="fa-IR" sz="2000" dirty="0" smtClean="0">
                <a:solidFill>
                  <a:schemeClr val="tx2"/>
                </a:solidFill>
                <a:cs typeface="B Nazanin" pitchFamily="2" charset="-78"/>
              </a:rPr>
              <a:t>دندانها باید روزی </a:t>
            </a:r>
            <a:r>
              <a:rPr lang="fa-IR" sz="2000" u="sng" dirty="0" smtClean="0">
                <a:solidFill>
                  <a:schemeClr val="tx2"/>
                </a:solidFill>
                <a:cs typeface="B Nazanin" pitchFamily="2" charset="-78"/>
              </a:rPr>
              <a:t>دو بار مسواک </a:t>
            </a:r>
            <a:r>
              <a:rPr lang="fa-IR" sz="2000" dirty="0" smtClean="0">
                <a:solidFill>
                  <a:schemeClr val="tx2"/>
                </a:solidFill>
                <a:cs typeface="B Nazanin" pitchFamily="2" charset="-78"/>
              </a:rPr>
              <a:t>زده شوند و مسواک نیز باید ماهی یک بار تعویض شود.</a:t>
            </a:r>
          </a:p>
          <a:p>
            <a:r>
              <a:rPr lang="fa-IR" sz="2000" b="1" dirty="0" smtClean="0">
                <a:solidFill>
                  <a:schemeClr val="accent3">
                    <a:lumMod val="75000"/>
                  </a:schemeClr>
                </a:solidFill>
                <a:cs typeface="B Nazanin" pitchFamily="2" charset="-78"/>
              </a:rPr>
              <a:t>محافظت از نور خورشید</a:t>
            </a:r>
          </a:p>
          <a:p>
            <a:r>
              <a:rPr lang="fa-IR" sz="2000" dirty="0" smtClean="0">
                <a:solidFill>
                  <a:schemeClr val="tx2"/>
                </a:solidFill>
                <a:cs typeface="B Nazanin" pitchFamily="2" charset="-78"/>
              </a:rPr>
              <a:t>محافظت پوست سر و صورت از تابش مستقیم نور خورشید بخصوص در بیمارانی که دچار </a:t>
            </a:r>
            <a:r>
              <a:rPr lang="en-US" sz="2000" dirty="0" err="1" smtClean="0">
                <a:solidFill>
                  <a:schemeClr val="tx2"/>
                </a:solidFill>
                <a:cs typeface="B Nazanin" pitchFamily="2" charset="-78"/>
              </a:rPr>
              <a:t>GvHD</a:t>
            </a:r>
            <a:r>
              <a:rPr lang="fa-IR" sz="2000" dirty="0" smtClean="0">
                <a:solidFill>
                  <a:schemeClr val="tx2"/>
                </a:solidFill>
                <a:cs typeface="B Nazanin" pitchFamily="2" charset="-78"/>
              </a:rPr>
              <a:t> هستند لازم است . باید پوست را بوسیله ی لباس پوشاند و از کرم ضد آفتاب قوی نیز استفاده کرد. </a:t>
            </a:r>
          </a:p>
          <a:p>
            <a:r>
              <a:rPr lang="fa-IR" sz="2000" dirty="0" smtClean="0">
                <a:solidFill>
                  <a:schemeClr val="tx2"/>
                </a:solidFill>
                <a:cs typeface="B Nazanin" pitchFamily="2" charset="-78"/>
              </a:rPr>
              <a:t>مراقبت از پوست در این دوران بسیار اهمیت دارد و هرگونه تغییر در پوست بدن را باید سریعا“ به پزشک گزارش داد.</a:t>
            </a:r>
          </a:p>
          <a:p>
            <a:r>
              <a:rPr lang="fa-IR" sz="2000" b="1" dirty="0" smtClean="0">
                <a:solidFill>
                  <a:schemeClr val="accent3">
                    <a:lumMod val="75000"/>
                  </a:schemeClr>
                </a:solidFill>
                <a:cs typeface="B Nazanin" pitchFamily="2" charset="-78"/>
              </a:rPr>
              <a:t>مراجعه به بیمارستان</a:t>
            </a:r>
          </a:p>
          <a:p>
            <a:r>
              <a:rPr lang="fa-IR" sz="2000" dirty="0" smtClean="0">
                <a:solidFill>
                  <a:schemeClr val="tx2"/>
                </a:solidFill>
                <a:cs typeface="B Nazanin" pitchFamily="2" charset="-78"/>
              </a:rPr>
              <a:t>بعد از ترخیص، تا زمانی که بیمار داروهای مخصوص پیوند را مصرف می کند باید بطور </a:t>
            </a:r>
            <a:r>
              <a:rPr lang="fa-IR" sz="2000" u="sng" dirty="0" smtClean="0">
                <a:solidFill>
                  <a:schemeClr val="tx2"/>
                </a:solidFill>
                <a:cs typeface="B Nazanin" pitchFamily="2" charset="-78"/>
              </a:rPr>
              <a:t>هفتگی به پزشک </a:t>
            </a:r>
            <a:r>
              <a:rPr lang="fa-IR" sz="2000" dirty="0" smtClean="0">
                <a:solidFill>
                  <a:schemeClr val="tx2"/>
                </a:solidFill>
                <a:cs typeface="B Nazanin" pitchFamily="2" charset="-78"/>
              </a:rPr>
              <a:t>مراجعه کند و از نظر علایم </a:t>
            </a:r>
            <a:r>
              <a:rPr lang="en-US" sz="2000" dirty="0" err="1" smtClean="0">
                <a:solidFill>
                  <a:schemeClr val="tx2"/>
                </a:solidFill>
                <a:cs typeface="B Nazanin" pitchFamily="2" charset="-78"/>
              </a:rPr>
              <a:t>GvHD</a:t>
            </a:r>
            <a:r>
              <a:rPr lang="fa-IR" sz="2000" dirty="0" smtClean="0">
                <a:solidFill>
                  <a:schemeClr val="tx2"/>
                </a:solidFill>
                <a:cs typeface="B Nazanin" pitchFamily="2" charset="-78"/>
              </a:rPr>
              <a:t> و سایر مشکلات معاینه شود. </a:t>
            </a:r>
          </a:p>
          <a:p>
            <a:r>
              <a:rPr lang="fa-IR" sz="2000" dirty="0" smtClean="0">
                <a:solidFill>
                  <a:schemeClr val="tx2"/>
                </a:solidFill>
                <a:cs typeface="B Nazanin" pitchFamily="2" charset="-78"/>
              </a:rPr>
              <a:t>همچنین سطح خونی بعضی داروها باید بطور مرتب توسط آزمایش خون مشخص گردد.</a:t>
            </a:r>
          </a:p>
        </p:txBody>
      </p:sp>
      <p:sp>
        <p:nvSpPr>
          <p:cNvPr id="6" name="Oval 5"/>
          <p:cNvSpPr/>
          <p:nvPr/>
        </p:nvSpPr>
        <p:spPr>
          <a:xfrm>
            <a:off x="8028384" y="5877272"/>
            <a:ext cx="86409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16</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ha\Desktop\article\guideline\p17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563888" y="188640"/>
            <a:ext cx="5328592" cy="6494085"/>
          </a:xfrm>
          <a:prstGeom prst="rect">
            <a:avLst/>
          </a:prstGeom>
          <a:noFill/>
        </p:spPr>
        <p:txBody>
          <a:bodyPr wrap="square" rtlCol="1">
            <a:spAutoFit/>
          </a:bodyPr>
          <a:lstStyle/>
          <a:p>
            <a:r>
              <a:rPr lang="fa-IR" sz="2800" b="1" dirty="0" smtClean="0">
                <a:solidFill>
                  <a:schemeClr val="tx2"/>
                </a:solidFill>
                <a:cs typeface="B Nazanin" pitchFamily="2" charset="-78"/>
              </a:rPr>
              <a:t>داروها</a:t>
            </a:r>
          </a:p>
          <a:p>
            <a:r>
              <a:rPr lang="fa-IR" sz="2400" dirty="0" smtClean="0">
                <a:solidFill>
                  <a:schemeClr val="tx2"/>
                </a:solidFill>
                <a:cs typeface="B Nazanin" pitchFamily="2" charset="-78"/>
              </a:rPr>
              <a:t>بعد از ترخیص بیمار لازم است که داروهایی را به مدت بعضا“ طولانی مصرف کند. این داروها شامل موارد زیر می شود. </a:t>
            </a:r>
          </a:p>
          <a:p>
            <a:r>
              <a:rPr lang="fa-IR" sz="2400" dirty="0" smtClean="0">
                <a:solidFill>
                  <a:schemeClr val="tx2"/>
                </a:solidFill>
                <a:cs typeface="B Nazanin" pitchFamily="2" charset="-78"/>
              </a:rPr>
              <a:t>-داروهای سرکوبگر سیستم ایمنی برای جلوگیری از رد پیوند و </a:t>
            </a:r>
            <a:r>
              <a:rPr lang="en-US" sz="2400" dirty="0" err="1" smtClean="0">
                <a:solidFill>
                  <a:schemeClr val="tx2"/>
                </a:solidFill>
                <a:cs typeface="B Nazanin" pitchFamily="2" charset="-78"/>
              </a:rPr>
              <a:t>GvHD</a:t>
            </a:r>
            <a:endParaRPr lang="en-US" sz="2400" dirty="0" smtClean="0">
              <a:solidFill>
                <a:schemeClr val="tx2"/>
              </a:solidFill>
              <a:cs typeface="B Nazanin" pitchFamily="2" charset="-78"/>
            </a:endParaRPr>
          </a:p>
          <a:p>
            <a:r>
              <a:rPr lang="fa-IR" sz="2400" dirty="0" smtClean="0">
                <a:solidFill>
                  <a:schemeClr val="tx2"/>
                </a:solidFill>
                <a:cs typeface="B Nazanin" pitchFamily="2" charset="-78"/>
              </a:rPr>
              <a:t> -داروهای ضد قارچ، ضد ویروس و ضد باکتری </a:t>
            </a:r>
          </a:p>
          <a:p>
            <a:r>
              <a:rPr lang="fa-IR" sz="2400" dirty="0" smtClean="0">
                <a:solidFill>
                  <a:schemeClr val="tx2"/>
                </a:solidFill>
                <a:cs typeface="B Nazanin" pitchFamily="2" charset="-78"/>
              </a:rPr>
              <a:t>- سایر داروها  برای کاهش عوارض گوارشی و دیگر مشکلات بیمار</a:t>
            </a:r>
          </a:p>
          <a:p>
            <a:r>
              <a:rPr lang="fa-IR" sz="2400" dirty="0" smtClean="0">
                <a:solidFill>
                  <a:schemeClr val="tx2"/>
                </a:solidFill>
                <a:cs typeface="B Nazanin" pitchFamily="2" charset="-78"/>
              </a:rPr>
              <a:t>بیمار باید این داروها را تا زمانی که پزشک تشخیص </a:t>
            </a:r>
          </a:p>
          <a:p>
            <a:r>
              <a:rPr lang="fa-IR" sz="2400" dirty="0" smtClean="0">
                <a:solidFill>
                  <a:schemeClr val="tx2"/>
                </a:solidFill>
                <a:cs typeface="B Nazanin" pitchFamily="2" charset="-78"/>
              </a:rPr>
              <a:t>می دهد، مصرف کند.</a:t>
            </a:r>
          </a:p>
          <a:p>
            <a:r>
              <a:rPr lang="fa-IR" sz="2800" b="1" dirty="0" smtClean="0">
                <a:solidFill>
                  <a:schemeClr val="tx2"/>
                </a:solidFill>
                <a:cs typeface="B Nazanin" pitchFamily="2" charset="-78"/>
              </a:rPr>
              <a:t>رژیم غذایی</a:t>
            </a:r>
          </a:p>
          <a:p>
            <a:r>
              <a:rPr lang="fa-IR" sz="2400" dirty="0" smtClean="0">
                <a:solidFill>
                  <a:schemeClr val="tx2"/>
                </a:solidFill>
                <a:cs typeface="B Nazanin" pitchFamily="2" charset="-78"/>
              </a:rPr>
              <a:t>یک رژیم غذایی مناسب برای بازیافتن سلامتی و تقویت سیستم ایمنی لازم است. پزشک با توجه به شرایط بیمار رژیم غذایی مناسب را به او توصیه می کند و موارد ممنوع را نیز تعیین می کند. وزن بیمار نیز بطور مرتب توسط پزشک پایش می شود.</a:t>
            </a:r>
            <a:endParaRPr lang="fa-IR" sz="2400" dirty="0"/>
          </a:p>
        </p:txBody>
      </p:sp>
      <p:sp>
        <p:nvSpPr>
          <p:cNvPr id="6" name="Oval 5"/>
          <p:cNvSpPr/>
          <p:nvPr/>
        </p:nvSpPr>
        <p:spPr>
          <a:xfrm>
            <a:off x="179512" y="609329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17</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ha\Desktop\article\guideline\p18a.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07504" y="73069"/>
            <a:ext cx="5472608" cy="6740307"/>
          </a:xfrm>
          <a:prstGeom prst="rect">
            <a:avLst/>
          </a:prstGeom>
          <a:noFill/>
        </p:spPr>
        <p:txBody>
          <a:bodyPr wrap="square" rtlCol="1">
            <a:spAutoFit/>
          </a:bodyPr>
          <a:lstStyle/>
          <a:p>
            <a:r>
              <a:rPr lang="fa-IR" sz="2400" b="1" dirty="0" smtClean="0">
                <a:solidFill>
                  <a:schemeClr val="accent3">
                    <a:lumMod val="75000"/>
                  </a:schemeClr>
                </a:solidFill>
                <a:cs typeface="B Nazanin" pitchFamily="2" charset="-78"/>
              </a:rPr>
              <a:t>بازگشت سلامتی و زندگی عادی</a:t>
            </a:r>
          </a:p>
          <a:p>
            <a:r>
              <a:rPr lang="fa-IR" sz="2400" dirty="0" smtClean="0">
                <a:solidFill>
                  <a:schemeClr val="tx2"/>
                </a:solidFill>
                <a:cs typeface="B Nazanin" pitchFamily="2" charset="-78"/>
              </a:rPr>
              <a:t>بسیاری از بیماران بعد از عمل پیوند، احساس خستگی می کنند بخصوص اگر قبل آن دارای فعالیت ورزشی بوده باشند. این مسئله به مرور زمان برطرف خواهد شد. مهم این است که بیمار </a:t>
            </a:r>
            <a:r>
              <a:rPr lang="fa-IR" sz="2400" u="sng" dirty="0" smtClean="0">
                <a:solidFill>
                  <a:schemeClr val="tx2"/>
                </a:solidFill>
                <a:cs typeface="B Nazanin" pitchFamily="2" charset="-78"/>
              </a:rPr>
              <a:t>بعد از پیوند بتدریج توانایی خود را بازمی یابد که البته حدود یک سال طول می کشد</a:t>
            </a:r>
            <a:r>
              <a:rPr lang="fa-IR" sz="2400" dirty="0" smtClean="0">
                <a:solidFill>
                  <a:schemeClr val="tx2"/>
                </a:solidFill>
                <a:cs typeface="B Nazanin" pitchFamily="2" charset="-78"/>
              </a:rPr>
              <a:t>. با وجود توانایی کم بیمار و احساس خستگی، ورزش ملایم روزانه می تواند به افزایش توان و احساس بهبودی کمک نماید.</a:t>
            </a:r>
          </a:p>
          <a:p>
            <a:r>
              <a:rPr lang="fa-IR" sz="2400" dirty="0" smtClean="0">
                <a:solidFill>
                  <a:schemeClr val="tx2"/>
                </a:solidFill>
                <a:cs typeface="B Nazanin" pitchFamily="2" charset="-78"/>
              </a:rPr>
              <a:t>همچنین رگی که در ابتدای روند پیوند از بیمار گرفته شده بود، بسته به نظر پزشک و وضعیت بیمار، تا سه ماه بعد از پیوند نگه داشته می شود تا در صورت لزوم، برای تزریق دارو و فراورده های خونی،  و همچنین خونگیری جهت آزمایش، مورد استفاده قرار گیرد. </a:t>
            </a:r>
          </a:p>
          <a:p>
            <a:r>
              <a:rPr lang="fa-IR" sz="2400" dirty="0" smtClean="0">
                <a:solidFill>
                  <a:schemeClr val="tx2"/>
                </a:solidFill>
                <a:cs typeface="B Nazanin" pitchFamily="2" charset="-78"/>
              </a:rPr>
              <a:t>پس از تکمیل باز سازی سیستم ایمنی، نیاز به انجام مجدد واکسیناسیون البته تحت نظر پزشک وجود دارد.</a:t>
            </a:r>
          </a:p>
          <a:p>
            <a:r>
              <a:rPr lang="fa-IR" sz="2400" dirty="0" smtClean="0">
                <a:solidFill>
                  <a:schemeClr val="tx2"/>
                </a:solidFill>
                <a:cs typeface="B Nazanin" pitchFamily="2" charset="-78"/>
              </a:rPr>
              <a:t>بیمار بعد از گذشت شش ماه می تواند به مدرسه برود و فعالیتهای اجتماعی گذشته ی خود را شروع کند</a:t>
            </a:r>
            <a:r>
              <a:rPr lang="fa-IR" sz="2200" dirty="0" smtClean="0">
                <a:solidFill>
                  <a:schemeClr val="tx2"/>
                </a:solidFill>
                <a:cs typeface="B Nazanin" pitchFamily="2" charset="-78"/>
              </a:rPr>
              <a:t>.</a:t>
            </a:r>
          </a:p>
        </p:txBody>
      </p:sp>
      <p:sp>
        <p:nvSpPr>
          <p:cNvPr id="6" name="Oval 5"/>
          <p:cNvSpPr/>
          <p:nvPr/>
        </p:nvSpPr>
        <p:spPr>
          <a:xfrm>
            <a:off x="8100392" y="6021288"/>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18</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ha\Desktop\article\guideline\p19a.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563888" y="188640"/>
            <a:ext cx="5400600" cy="6063198"/>
          </a:xfrm>
          <a:prstGeom prst="rect">
            <a:avLst/>
          </a:prstGeom>
          <a:noFill/>
        </p:spPr>
        <p:txBody>
          <a:bodyPr wrap="square" rtlCol="1">
            <a:spAutoFit/>
          </a:bodyPr>
          <a:lstStyle/>
          <a:p>
            <a:endParaRPr lang="fa-IR" sz="2400" b="1" dirty="0" smtClean="0">
              <a:solidFill>
                <a:schemeClr val="tx2"/>
              </a:solidFill>
              <a:cs typeface="B Nazanin" pitchFamily="2" charset="-78"/>
            </a:endParaRPr>
          </a:p>
          <a:p>
            <a:r>
              <a:rPr lang="fa-IR" sz="2800" b="1" dirty="0" smtClean="0">
                <a:solidFill>
                  <a:schemeClr val="tx2"/>
                </a:solidFill>
                <a:cs typeface="B Nazanin" pitchFamily="2" charset="-78"/>
              </a:rPr>
              <a:t>جهت کسب اطلاعات بیشتر با شماره 66935855 (داخلی 110- دبیرخانه کمیته پیوند) تماس حاصل فرمایید.</a:t>
            </a:r>
          </a:p>
          <a:p>
            <a:endParaRPr lang="fa-IR" sz="2800" b="1" dirty="0" smtClean="0">
              <a:solidFill>
                <a:schemeClr val="tx2"/>
              </a:solidFill>
              <a:cs typeface="B Nazanin" pitchFamily="2" charset="-78"/>
            </a:endParaRPr>
          </a:p>
          <a:p>
            <a:endParaRPr lang="fa-IR" sz="2400" b="1" dirty="0" smtClean="0">
              <a:solidFill>
                <a:schemeClr val="tx2"/>
              </a:solidFill>
              <a:cs typeface="B Nazanin" pitchFamily="2" charset="-78"/>
            </a:endParaRPr>
          </a:p>
          <a:p>
            <a:endParaRPr lang="fa-IR" sz="2400" b="1" dirty="0" smtClean="0">
              <a:solidFill>
                <a:schemeClr val="tx2"/>
              </a:solidFill>
              <a:cs typeface="B Nazanin" pitchFamily="2" charset="-78"/>
            </a:endParaRPr>
          </a:p>
          <a:p>
            <a:endParaRPr lang="fa-IR" sz="2400" b="1" dirty="0" smtClean="0">
              <a:solidFill>
                <a:schemeClr val="tx2"/>
              </a:solidFill>
              <a:cs typeface="B Nazanin" pitchFamily="2" charset="-78"/>
            </a:endParaRPr>
          </a:p>
          <a:p>
            <a:endParaRPr lang="fa-IR" sz="2400" b="1" dirty="0" smtClean="0">
              <a:solidFill>
                <a:schemeClr val="tx2"/>
              </a:solidFill>
              <a:cs typeface="B Nazanin" pitchFamily="2" charset="-78"/>
            </a:endParaRPr>
          </a:p>
          <a:p>
            <a:endParaRPr lang="fa-IR" sz="2400" b="1" dirty="0" smtClean="0">
              <a:solidFill>
                <a:schemeClr val="tx2"/>
              </a:solidFill>
              <a:cs typeface="B Nazanin" pitchFamily="2" charset="-78"/>
            </a:endParaRPr>
          </a:p>
          <a:p>
            <a:r>
              <a:rPr lang="fa-IR" sz="2400" b="1" dirty="0" smtClean="0">
                <a:solidFill>
                  <a:schemeClr val="tx2"/>
                </a:solidFill>
                <a:cs typeface="B Nazanin" pitchFamily="2" charset="-78"/>
              </a:rPr>
              <a:t>برگرفته از:</a:t>
            </a:r>
          </a:p>
          <a:p>
            <a:r>
              <a:rPr lang="fa-IR" sz="2400" b="1" dirty="0" smtClean="0">
                <a:solidFill>
                  <a:schemeClr val="tx2"/>
                </a:solidFill>
                <a:cs typeface="B Nazanin" pitchFamily="2" charset="-78"/>
              </a:rPr>
              <a:t>کتابچه راهنمای </a:t>
            </a:r>
            <a:r>
              <a:rPr lang="en-US" sz="2400" b="1" dirty="0" smtClean="0">
                <a:solidFill>
                  <a:schemeClr val="tx2"/>
                </a:solidFill>
                <a:cs typeface="B Nazanin" pitchFamily="2" charset="-78"/>
              </a:rPr>
              <a:t>Stem Cell Transplant"  </a:t>
            </a:r>
            <a:r>
              <a:rPr lang="fa-IR" sz="2400" b="1" dirty="0" smtClean="0">
                <a:solidFill>
                  <a:schemeClr val="tx2"/>
                </a:solidFill>
                <a:cs typeface="B Nazanin" pitchFamily="2" charset="-78"/>
              </a:rPr>
              <a:t>"</a:t>
            </a:r>
            <a:endParaRPr lang="en-US" sz="2400" b="1" dirty="0" smtClean="0">
              <a:solidFill>
                <a:schemeClr val="tx2"/>
              </a:solidFill>
              <a:cs typeface="B Nazanin" pitchFamily="2" charset="-78"/>
            </a:endParaRPr>
          </a:p>
          <a:p>
            <a:endParaRPr lang="fa-IR" sz="2400" b="1" dirty="0" smtClean="0">
              <a:solidFill>
                <a:schemeClr val="tx2"/>
              </a:solidFill>
              <a:cs typeface="B Nazanin" pitchFamily="2" charset="-78"/>
            </a:endParaRPr>
          </a:p>
          <a:p>
            <a:r>
              <a:rPr lang="fa-IR" sz="2400" b="1" dirty="0" smtClean="0">
                <a:solidFill>
                  <a:schemeClr val="tx2"/>
                </a:solidFill>
                <a:cs typeface="B Nazanin" pitchFamily="2" charset="-78"/>
              </a:rPr>
              <a:t>سایت  </a:t>
            </a:r>
            <a:r>
              <a:rPr lang="en-US" sz="2400" b="1" dirty="0" smtClean="0">
                <a:solidFill>
                  <a:schemeClr val="tx2"/>
                </a:solidFill>
                <a:cs typeface="B Nazanin" pitchFamily="2" charset="-78"/>
              </a:rPr>
              <a:t>www.cclg.org.uk</a:t>
            </a:r>
            <a:endParaRPr lang="fa-IR" sz="2400" b="1" dirty="0" smtClean="0">
              <a:solidFill>
                <a:schemeClr val="tx2"/>
              </a:solidFill>
              <a:cs typeface="B Nazanin" pitchFamily="2" charset="-78"/>
            </a:endParaRPr>
          </a:p>
          <a:p>
            <a:endParaRPr lang="fa-IR" dirty="0" smtClean="0"/>
          </a:p>
          <a:p>
            <a:endParaRPr lang="fa-IR" dirty="0"/>
          </a:p>
        </p:txBody>
      </p:sp>
      <p:sp>
        <p:nvSpPr>
          <p:cNvPr id="6" name="Oval 5"/>
          <p:cNvSpPr/>
          <p:nvPr/>
        </p:nvSpPr>
        <p:spPr>
          <a:xfrm>
            <a:off x="0" y="6093296"/>
            <a:ext cx="68356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19</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Raha\Desktop\article\guideline\p2.pn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
        <p:nvSpPr>
          <p:cNvPr id="8" name="TextBox 7"/>
          <p:cNvSpPr txBox="1"/>
          <p:nvPr/>
        </p:nvSpPr>
        <p:spPr>
          <a:xfrm>
            <a:off x="323528" y="620688"/>
            <a:ext cx="5184576" cy="5016758"/>
          </a:xfrm>
          <a:prstGeom prst="rect">
            <a:avLst/>
          </a:prstGeom>
          <a:noFill/>
        </p:spPr>
        <p:txBody>
          <a:bodyPr wrap="square" rtlCol="1">
            <a:spAutoFit/>
          </a:bodyPr>
          <a:lstStyle/>
          <a:p>
            <a:r>
              <a:rPr lang="fa-IR" sz="3200" dirty="0" smtClean="0">
                <a:solidFill>
                  <a:schemeClr val="tx2"/>
                </a:solidFill>
                <a:cs typeface="B Nazanin" pitchFamily="2" charset="-78"/>
              </a:rPr>
              <a:t>مرکز تحقیقات ایمونولوژی، آسم و آلرژی</a:t>
            </a:r>
          </a:p>
          <a:p>
            <a:endParaRPr lang="fa-IR" sz="3200" dirty="0">
              <a:solidFill>
                <a:schemeClr val="tx2"/>
              </a:solidFill>
              <a:cs typeface="B Nazanin" pitchFamily="2" charset="-78"/>
            </a:endParaRPr>
          </a:p>
          <a:p>
            <a:endParaRPr lang="fa-IR" sz="3200" dirty="0" smtClean="0">
              <a:solidFill>
                <a:schemeClr val="tx2"/>
              </a:solidFill>
              <a:cs typeface="B Nazanin" pitchFamily="2" charset="-78"/>
            </a:endParaRPr>
          </a:p>
          <a:p>
            <a:endParaRPr lang="fa-IR" sz="3200" dirty="0">
              <a:solidFill>
                <a:schemeClr val="tx2"/>
              </a:solidFill>
              <a:cs typeface="B Nazanin" pitchFamily="2" charset="-78"/>
            </a:endParaRPr>
          </a:p>
          <a:p>
            <a:endParaRPr lang="fa-IR" sz="3200" dirty="0" smtClean="0">
              <a:solidFill>
                <a:schemeClr val="tx2"/>
              </a:solidFill>
              <a:cs typeface="B Nazanin" pitchFamily="2" charset="-78"/>
            </a:endParaRPr>
          </a:p>
          <a:p>
            <a:endParaRPr lang="fa-IR" sz="3200" dirty="0" smtClean="0">
              <a:solidFill>
                <a:schemeClr val="tx2"/>
              </a:solidFill>
              <a:cs typeface="B Nazanin" pitchFamily="2" charset="-78"/>
            </a:endParaRPr>
          </a:p>
          <a:p>
            <a:r>
              <a:rPr lang="fa-IR" sz="3200" dirty="0" smtClean="0">
                <a:solidFill>
                  <a:schemeClr val="tx2"/>
                </a:solidFill>
                <a:cs typeface="B Nazanin" pitchFamily="2" charset="-78"/>
              </a:rPr>
              <a:t>تهیه کننده:  دکتر رها اسمعیل پور</a:t>
            </a:r>
            <a:endParaRPr lang="en-US" sz="3200" dirty="0" smtClean="0">
              <a:solidFill>
                <a:schemeClr val="tx2"/>
              </a:solidFill>
              <a:cs typeface="B Nazanin" pitchFamily="2" charset="-78"/>
            </a:endParaRPr>
          </a:p>
          <a:p>
            <a:r>
              <a:rPr lang="en-US" sz="3200" dirty="0" smtClean="0">
                <a:solidFill>
                  <a:schemeClr val="tx2"/>
                </a:solidFill>
                <a:cs typeface="B Nazanin" pitchFamily="2" charset="-78"/>
              </a:rPr>
              <a:t>               </a:t>
            </a:r>
            <a:r>
              <a:rPr lang="fa-IR" sz="3200" dirty="0" smtClean="0">
                <a:solidFill>
                  <a:schemeClr val="tx2"/>
                </a:solidFill>
                <a:cs typeface="B Nazanin" pitchFamily="2" charset="-78"/>
              </a:rPr>
              <a:t>  دکتر نصیبه پارسایی اطهر</a:t>
            </a:r>
          </a:p>
          <a:p>
            <a:endParaRPr lang="fa-IR" sz="3200" dirty="0" smtClean="0">
              <a:solidFill>
                <a:schemeClr val="tx2"/>
              </a:solidFill>
              <a:cs typeface="B Nazanin" pitchFamily="2" charset="-78"/>
            </a:endParaRPr>
          </a:p>
          <a:p>
            <a:r>
              <a:rPr lang="fa-IR" sz="3200" dirty="0" smtClean="0">
                <a:solidFill>
                  <a:schemeClr val="tx2"/>
                </a:solidFill>
                <a:cs typeface="B Nazanin" pitchFamily="2" charset="-78"/>
              </a:rPr>
              <a:t>زیر نظر: </a:t>
            </a:r>
            <a:r>
              <a:rPr lang="en-US" sz="3200" dirty="0" smtClean="0">
                <a:solidFill>
                  <a:schemeClr val="tx2"/>
                </a:solidFill>
                <a:cs typeface="B Nazanin" pitchFamily="2" charset="-78"/>
              </a:rPr>
              <a:t>      </a:t>
            </a:r>
            <a:r>
              <a:rPr lang="fa-IR" sz="3200" dirty="0" smtClean="0">
                <a:solidFill>
                  <a:schemeClr val="tx2"/>
                </a:solidFill>
                <a:cs typeface="B Nazanin" pitchFamily="2" charset="-78"/>
              </a:rPr>
              <a:t>دکتر مصطفی معین</a:t>
            </a:r>
            <a:endParaRPr lang="fa-IR" sz="3200" dirty="0">
              <a:solidFill>
                <a:schemeClr val="tx2"/>
              </a:solidFill>
              <a:cs typeface="B Nazanin" pitchFamily="2" charset="-78"/>
            </a:endParaRPr>
          </a:p>
        </p:txBody>
      </p:sp>
      <p:sp>
        <p:nvSpPr>
          <p:cNvPr id="6" name="Oval 5"/>
          <p:cNvSpPr/>
          <p:nvPr/>
        </p:nvSpPr>
        <p:spPr>
          <a:xfrm>
            <a:off x="8244408" y="5949280"/>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2</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098" name="Picture 2" descr="C:\Users\Raha\Desktop\article\guideline\p19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971600" y="908720"/>
            <a:ext cx="7632848" cy="830997"/>
          </a:xfrm>
          <a:prstGeom prst="rect">
            <a:avLst/>
          </a:prstGeom>
          <a:noFill/>
        </p:spPr>
        <p:txBody>
          <a:bodyPr wrap="square" rtlCol="1">
            <a:spAutoFit/>
          </a:bodyPr>
          <a:lstStyle/>
          <a:p>
            <a:r>
              <a:rPr lang="fa-IR" sz="4800" dirty="0" smtClean="0">
                <a:solidFill>
                  <a:schemeClr val="bg1"/>
                </a:solidFill>
                <a:cs typeface="B Nazanin" pitchFamily="2" charset="-78"/>
              </a:rPr>
              <a:t>مرکز تحقیقات ایمونولوژی، آسم و آلرژی</a:t>
            </a:r>
            <a:endParaRPr lang="fa-IR" sz="4800" dirty="0">
              <a:solidFill>
                <a:schemeClr val="bg1"/>
              </a:solidFill>
              <a:cs typeface="B Nazanin" pitchFamily="2" charset="-78"/>
            </a:endParaRPr>
          </a:p>
        </p:txBody>
      </p:sp>
      <p:sp>
        <p:nvSpPr>
          <p:cNvPr id="6" name="TextBox 5"/>
          <p:cNvSpPr txBox="1"/>
          <p:nvPr/>
        </p:nvSpPr>
        <p:spPr>
          <a:xfrm>
            <a:off x="539552" y="2708920"/>
            <a:ext cx="3960440" cy="892552"/>
          </a:xfrm>
          <a:prstGeom prst="rect">
            <a:avLst/>
          </a:prstGeom>
          <a:noFill/>
        </p:spPr>
        <p:txBody>
          <a:bodyPr wrap="square" rtlCol="1">
            <a:spAutoFit/>
          </a:bodyPr>
          <a:lstStyle/>
          <a:p>
            <a:pPr algn="l"/>
            <a:r>
              <a:rPr lang="en-US" sz="2400" dirty="0" smtClean="0">
                <a:solidFill>
                  <a:schemeClr val="bg1"/>
                </a:solidFill>
              </a:rPr>
              <a:t>http://iaari.tums.ac.ir </a:t>
            </a:r>
            <a:r>
              <a:rPr lang="en-US" sz="2800" dirty="0" smtClean="0">
                <a:solidFill>
                  <a:schemeClr val="bg1"/>
                </a:solidFill>
              </a:rPr>
              <a:t>http://unesco.tums.ac.ir</a:t>
            </a:r>
            <a:endParaRPr lang="en-US" sz="2800" dirty="0">
              <a:solidFill>
                <a:schemeClr val="bg1"/>
              </a:solidFill>
            </a:endParaRPr>
          </a:p>
        </p:txBody>
      </p:sp>
      <p:pic>
        <p:nvPicPr>
          <p:cNvPr id="2051" name="Picture 7" descr="Copy of tums.gif.jpg"/>
          <p:cNvPicPr>
            <a:picLocks noChangeAspect="1" noChangeArrowheads="1"/>
          </p:cNvPicPr>
          <p:nvPr/>
        </p:nvPicPr>
        <p:blipFill>
          <a:blip r:embed="rId3" cstate="print"/>
          <a:srcRect/>
          <a:stretch>
            <a:fillRect/>
          </a:stretch>
        </p:blipFill>
        <p:spPr bwMode="auto">
          <a:xfrm>
            <a:off x="2000232" y="4643446"/>
            <a:ext cx="571500" cy="466725"/>
          </a:xfrm>
          <a:prstGeom prst="rect">
            <a:avLst/>
          </a:prstGeom>
          <a:noFill/>
        </p:spPr>
      </p:pic>
      <p:pic>
        <p:nvPicPr>
          <p:cNvPr id="2050" name="Picture 1" descr="arm"/>
          <p:cNvPicPr>
            <a:picLocks noChangeAspect="1" noChangeArrowheads="1"/>
          </p:cNvPicPr>
          <p:nvPr/>
        </p:nvPicPr>
        <p:blipFill>
          <a:blip r:embed="rId4" cstate="print"/>
          <a:srcRect/>
          <a:stretch>
            <a:fillRect/>
          </a:stretch>
        </p:blipFill>
        <p:spPr bwMode="auto">
          <a:xfrm>
            <a:off x="1214414" y="4643446"/>
            <a:ext cx="495300" cy="466725"/>
          </a:xfrm>
          <a:prstGeom prst="rect">
            <a:avLst/>
          </a:prstGeom>
          <a:noFill/>
        </p:spPr>
      </p:pic>
      <p:pic>
        <p:nvPicPr>
          <p:cNvPr id="2049" name="Picture 2" descr="http://rasanews.ir/Images/News/Larg_Pic/13-2-1388/IMAGE633769102497968750.jpg"/>
          <p:cNvPicPr>
            <a:picLocks noChangeAspect="1" noChangeArrowheads="1"/>
          </p:cNvPicPr>
          <p:nvPr/>
        </p:nvPicPr>
        <p:blipFill>
          <a:blip r:embed="rId5" cstate="print"/>
          <a:srcRect/>
          <a:stretch>
            <a:fillRect/>
          </a:stretch>
        </p:blipFill>
        <p:spPr bwMode="auto">
          <a:xfrm>
            <a:off x="2857488" y="4643446"/>
            <a:ext cx="542925" cy="466725"/>
          </a:xfrm>
          <a:prstGeom prst="rect">
            <a:avLst/>
          </a:prstGeom>
          <a:noFill/>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1857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aha\Desktop\article\guideline\p3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635896" y="260648"/>
            <a:ext cx="5081275" cy="6370975"/>
          </a:xfrm>
          <a:prstGeom prst="rect">
            <a:avLst/>
          </a:prstGeom>
          <a:noFill/>
        </p:spPr>
        <p:txBody>
          <a:bodyPr wrap="square" rtlCol="1">
            <a:spAutoFit/>
          </a:bodyPr>
          <a:lstStyle/>
          <a:p>
            <a:r>
              <a:rPr lang="fa-IR" sz="4400" dirty="0" smtClean="0">
                <a:solidFill>
                  <a:schemeClr val="accent3"/>
                </a:solidFill>
                <a:cs typeface="B Nazanin" pitchFamily="2" charset="-78"/>
              </a:rPr>
              <a:t>مقدمه</a:t>
            </a:r>
          </a:p>
          <a:p>
            <a:r>
              <a:rPr lang="fa-IR" sz="2800" dirty="0" smtClean="0">
                <a:solidFill>
                  <a:schemeClr val="tx2"/>
                </a:solidFill>
                <a:cs typeface="B Nazanin" pitchFamily="2" charset="-78"/>
              </a:rPr>
              <a:t>عمل پیوند سلول بنیادین، یا همان پیوند مغز استخوان، روندی طولانی است  و این کتابچه برای آشنا کردن بیماران با این روند، تهیه شده است.</a:t>
            </a:r>
          </a:p>
          <a:p>
            <a:r>
              <a:rPr lang="fa-IR" sz="2800" dirty="0" smtClean="0">
                <a:solidFill>
                  <a:schemeClr val="tx2"/>
                </a:solidFill>
                <a:cs typeface="B Nazanin" pitchFamily="2" charset="-78"/>
              </a:rPr>
              <a:t>اگر بیماری به پیوند سلول بنیادین نیاز دارد، بسیار مهم است که در مورد آن اطلاعات داشته باشد و بداند که در طی این روند، برای او چه اتفاقاتی خواهد افتاد.</a:t>
            </a:r>
          </a:p>
          <a:p>
            <a:r>
              <a:rPr lang="fa-IR" sz="2800" dirty="0" smtClean="0">
                <a:solidFill>
                  <a:schemeClr val="tx2"/>
                </a:solidFill>
                <a:cs typeface="B Nazanin" pitchFamily="2" charset="-78"/>
              </a:rPr>
              <a:t>ما سعی کرده ایم که در این کتابچه، اطلاعات عمومی مربوط به پیوند سلول بنیادین را که بیمار نیاز دارد بداند، جمع آوری نماییم.</a:t>
            </a:r>
          </a:p>
          <a:p>
            <a:r>
              <a:rPr lang="fa-IR" sz="2800" dirty="0" smtClean="0">
                <a:solidFill>
                  <a:schemeClr val="tx2"/>
                </a:solidFill>
                <a:cs typeface="B Nazanin" pitchFamily="2" charset="-78"/>
              </a:rPr>
              <a:t>می توان سایر اطلاعات مورد نظر را از پزشک و پرستار بخش پیوند بدست آورد.</a:t>
            </a:r>
          </a:p>
        </p:txBody>
      </p:sp>
      <p:sp>
        <p:nvSpPr>
          <p:cNvPr id="8" name="Oval 7"/>
          <p:cNvSpPr/>
          <p:nvPr/>
        </p:nvSpPr>
        <p:spPr>
          <a:xfrm>
            <a:off x="251520" y="6093296"/>
            <a:ext cx="50405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3</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ha\Desktop\article\guideline\p4.png"/>
          <p:cNvPicPr>
            <a:picLocks noChangeAspect="1" noChangeArrowheads="1"/>
          </p:cNvPicPr>
          <p:nvPr/>
        </p:nvPicPr>
        <p:blipFill>
          <a:blip r:embed="rId2" cstate="print"/>
          <a:srcRect/>
          <a:stretch>
            <a:fillRect/>
          </a:stretch>
        </p:blipFill>
        <p:spPr bwMode="auto">
          <a:xfrm>
            <a:off x="0" y="0"/>
            <a:ext cx="9144001" cy="6857999"/>
          </a:xfrm>
          <a:prstGeom prst="rect">
            <a:avLst/>
          </a:prstGeom>
          <a:noFill/>
        </p:spPr>
      </p:pic>
      <p:sp>
        <p:nvSpPr>
          <p:cNvPr id="5" name="TextBox 4"/>
          <p:cNvSpPr txBox="1"/>
          <p:nvPr/>
        </p:nvSpPr>
        <p:spPr>
          <a:xfrm>
            <a:off x="467544" y="476672"/>
            <a:ext cx="4680520" cy="3170099"/>
          </a:xfrm>
          <a:prstGeom prst="rect">
            <a:avLst/>
          </a:prstGeom>
          <a:noFill/>
        </p:spPr>
        <p:txBody>
          <a:bodyPr wrap="square" rtlCol="1">
            <a:spAutoFit/>
          </a:bodyPr>
          <a:lstStyle/>
          <a:p>
            <a:r>
              <a:rPr lang="fa-IR" sz="3200" dirty="0" smtClean="0">
                <a:solidFill>
                  <a:schemeClr val="tx1">
                    <a:lumMod val="85000"/>
                    <a:lumOff val="15000"/>
                  </a:schemeClr>
                </a:solidFill>
                <a:cs typeface="B Nazanin" pitchFamily="2" charset="-78"/>
              </a:rPr>
              <a:t>سلول بنیادین چیست؟</a:t>
            </a:r>
          </a:p>
          <a:p>
            <a:r>
              <a:rPr lang="fa-IR" sz="2400" dirty="0" smtClean="0">
                <a:solidFill>
                  <a:schemeClr val="bg1"/>
                </a:solidFill>
                <a:cs typeface="B Nazanin" pitchFamily="2" charset="-78"/>
              </a:rPr>
              <a:t>مغز استخوان بافتی شبیه به اسفنج است که در درون استخوانها، بخصوص استخوانهای پهن، مثل استخوان لگن و جناغ سینه یافت می شود. سلولهای بنیادین در مغز استخوان قرار دارند. آنها در واقع ماده ی اولیه برای تولید تمام سلولهای خون یعنی </a:t>
            </a:r>
            <a:r>
              <a:rPr lang="fa-IR" sz="2400" dirty="0" smtClean="0">
                <a:solidFill>
                  <a:schemeClr val="bg1"/>
                </a:solidFill>
                <a:cs typeface="B Nazanin" pitchFamily="2" charset="-78"/>
              </a:rPr>
              <a:t>گلبول </a:t>
            </a:r>
            <a:r>
              <a:rPr lang="fa-IR" sz="2400" dirty="0" smtClean="0">
                <a:solidFill>
                  <a:schemeClr val="bg1"/>
                </a:solidFill>
                <a:cs typeface="B Nazanin" pitchFamily="2" charset="-78"/>
              </a:rPr>
              <a:t>سفید، </a:t>
            </a:r>
            <a:r>
              <a:rPr lang="fa-IR" sz="2400" dirty="0" smtClean="0">
                <a:solidFill>
                  <a:schemeClr val="bg1"/>
                </a:solidFill>
                <a:cs typeface="B Nazanin" pitchFamily="2" charset="-78"/>
              </a:rPr>
              <a:t>گلبول </a:t>
            </a:r>
            <a:r>
              <a:rPr lang="fa-IR" sz="2400" dirty="0" smtClean="0">
                <a:solidFill>
                  <a:schemeClr val="bg1"/>
                </a:solidFill>
                <a:cs typeface="B Nazanin" pitchFamily="2" charset="-78"/>
              </a:rPr>
              <a:t>قرمز و پلاکت ها می باشند.</a:t>
            </a:r>
            <a:endParaRPr lang="fa-IR" sz="2400" dirty="0">
              <a:solidFill>
                <a:schemeClr val="bg1"/>
              </a:solidFill>
              <a:cs typeface="B Nazanin" pitchFamily="2" charset="-78"/>
            </a:endParaRPr>
          </a:p>
        </p:txBody>
      </p:sp>
      <p:sp>
        <p:nvSpPr>
          <p:cNvPr id="6" name="TextBox 5"/>
          <p:cNvSpPr txBox="1"/>
          <p:nvPr/>
        </p:nvSpPr>
        <p:spPr>
          <a:xfrm>
            <a:off x="395536" y="4005064"/>
            <a:ext cx="7992888" cy="2123658"/>
          </a:xfrm>
          <a:prstGeom prst="rect">
            <a:avLst/>
          </a:prstGeom>
          <a:noFill/>
        </p:spPr>
        <p:txBody>
          <a:bodyPr wrap="square" rtlCol="1">
            <a:spAutoFit/>
          </a:bodyPr>
          <a:lstStyle/>
          <a:p>
            <a:r>
              <a:rPr lang="fa-IR" sz="2400" dirty="0" smtClean="0">
                <a:solidFill>
                  <a:schemeClr val="bg1"/>
                </a:solidFill>
                <a:cs typeface="B Nazanin" pitchFamily="2" charset="-78"/>
              </a:rPr>
              <a:t>پلاکت ها وظیفه جلوگیری از خونریزی را بر عهده دارند.</a:t>
            </a:r>
          </a:p>
          <a:p>
            <a:r>
              <a:rPr lang="fa-IR" sz="2800" dirty="0" smtClean="0">
                <a:solidFill>
                  <a:schemeClr val="bg1"/>
                </a:solidFill>
                <a:cs typeface="B Nazanin" pitchFamily="2" charset="-78"/>
              </a:rPr>
              <a:t>گلبولهای </a:t>
            </a:r>
            <a:r>
              <a:rPr lang="fa-IR" sz="2800" dirty="0" smtClean="0">
                <a:solidFill>
                  <a:schemeClr val="bg1"/>
                </a:solidFill>
                <a:cs typeface="B Nazanin" pitchFamily="2" charset="-78"/>
              </a:rPr>
              <a:t>سفید، انواع مختلفی دارند که با روشهای گوناگونی در مقابل عفونتهای بدن به مقابله می پردازند. </a:t>
            </a:r>
            <a:r>
              <a:rPr lang="fa-IR" sz="2800" dirty="0" smtClean="0">
                <a:solidFill>
                  <a:schemeClr val="bg1"/>
                </a:solidFill>
                <a:cs typeface="B Nazanin" pitchFamily="2" charset="-78"/>
              </a:rPr>
              <a:t>ک</a:t>
            </a:r>
            <a:r>
              <a:rPr lang="fa-IR" sz="2800" dirty="0" smtClean="0">
                <a:solidFill>
                  <a:schemeClr val="bg1"/>
                </a:solidFill>
                <a:cs typeface="B Nazanin" pitchFamily="2" charset="-78"/>
              </a:rPr>
              <a:t>اهش تعداد یا عملکرد</a:t>
            </a:r>
            <a:r>
              <a:rPr lang="fa-IR" sz="2800" dirty="0" smtClean="0">
                <a:solidFill>
                  <a:schemeClr val="bg1"/>
                </a:solidFill>
                <a:cs typeface="B Nazanin" pitchFamily="2" charset="-78"/>
              </a:rPr>
              <a:t> </a:t>
            </a:r>
            <a:r>
              <a:rPr lang="fa-IR" sz="2800" dirty="0" smtClean="0">
                <a:solidFill>
                  <a:schemeClr val="bg1"/>
                </a:solidFill>
                <a:cs typeface="B Nazanin" pitchFamily="2" charset="-78"/>
              </a:rPr>
              <a:t>این سلولها باعث ایجاد نقص ایمنی اولیه در کودکان می شود</a:t>
            </a:r>
            <a:r>
              <a:rPr lang="fa-IR" sz="2400" dirty="0" smtClean="0">
                <a:solidFill>
                  <a:schemeClr val="bg1"/>
                </a:solidFill>
                <a:cs typeface="B Nazanin" pitchFamily="2" charset="-78"/>
              </a:rPr>
              <a:t>.</a:t>
            </a:r>
          </a:p>
          <a:p>
            <a:r>
              <a:rPr lang="fa-IR" sz="2400" dirty="0" smtClean="0">
                <a:solidFill>
                  <a:schemeClr val="bg1"/>
                </a:solidFill>
                <a:cs typeface="B Nazanin" pitchFamily="2" charset="-78"/>
              </a:rPr>
              <a:t>گلبولهای </a:t>
            </a:r>
            <a:r>
              <a:rPr lang="fa-IR" sz="2400" dirty="0" smtClean="0">
                <a:solidFill>
                  <a:schemeClr val="bg1"/>
                </a:solidFill>
                <a:cs typeface="B Nazanin" pitchFamily="2" charset="-78"/>
              </a:rPr>
              <a:t>قرمز هم وظیفه ی رساندن اکسیژن به تمام نقاط بدن را به عهده دارند.</a:t>
            </a:r>
            <a:endParaRPr lang="fa-IR" sz="2400" dirty="0">
              <a:solidFill>
                <a:schemeClr val="bg1"/>
              </a:solidFill>
              <a:cs typeface="B Nazanin" pitchFamily="2" charset="-78"/>
            </a:endParaRPr>
          </a:p>
        </p:txBody>
      </p:sp>
      <p:sp>
        <p:nvSpPr>
          <p:cNvPr id="9" name="Oval 8"/>
          <p:cNvSpPr/>
          <p:nvPr/>
        </p:nvSpPr>
        <p:spPr>
          <a:xfrm>
            <a:off x="8172400" y="6093296"/>
            <a:ext cx="50405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4</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ha\Desktop\article\guideline\p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707904" y="332656"/>
            <a:ext cx="5040560" cy="3477875"/>
          </a:xfrm>
          <a:prstGeom prst="rect">
            <a:avLst/>
          </a:prstGeom>
          <a:noFill/>
        </p:spPr>
        <p:txBody>
          <a:bodyPr wrap="square" rtlCol="1">
            <a:spAutoFit/>
          </a:bodyPr>
          <a:lstStyle/>
          <a:p>
            <a:r>
              <a:rPr lang="fa-IR" sz="2800" dirty="0" smtClean="0">
                <a:solidFill>
                  <a:schemeClr val="accent3"/>
                </a:solidFill>
                <a:cs typeface="B Nazanin" pitchFamily="2" charset="-78"/>
              </a:rPr>
              <a:t>پیوند سلول بنیادین چیست؟</a:t>
            </a:r>
          </a:p>
          <a:p>
            <a:r>
              <a:rPr lang="fa-IR" sz="2400" dirty="0" smtClean="0">
                <a:solidFill>
                  <a:schemeClr val="accent1"/>
                </a:solidFill>
                <a:cs typeface="B Nazanin" pitchFamily="2" charset="-78"/>
              </a:rPr>
              <a:t>پیوند سلول بنیادین از گذشته تا کنون عموما“ با نام </a:t>
            </a:r>
            <a:r>
              <a:rPr lang="fa-IR" sz="2400" b="1" dirty="0" smtClean="0">
                <a:solidFill>
                  <a:schemeClr val="accent2"/>
                </a:solidFill>
                <a:cs typeface="B Nazanin" pitchFamily="2" charset="-78"/>
              </a:rPr>
              <a:t>پیوند مغز استخوان</a:t>
            </a:r>
            <a:r>
              <a:rPr lang="fa-IR" sz="2400" b="1" dirty="0" smtClean="0">
                <a:solidFill>
                  <a:schemeClr val="accent1"/>
                </a:solidFill>
                <a:cs typeface="B Nazanin" pitchFamily="2" charset="-78"/>
              </a:rPr>
              <a:t> </a:t>
            </a:r>
            <a:r>
              <a:rPr lang="fa-IR" sz="2400" dirty="0" smtClean="0">
                <a:solidFill>
                  <a:schemeClr val="accent1"/>
                </a:solidFill>
                <a:cs typeface="B Nazanin" pitchFamily="2" charset="-78"/>
              </a:rPr>
              <a:t>شناخته می شود.</a:t>
            </a:r>
          </a:p>
          <a:p>
            <a:r>
              <a:rPr lang="fa-IR" sz="2400" dirty="0" smtClean="0">
                <a:solidFill>
                  <a:schemeClr val="accent1"/>
                </a:solidFill>
                <a:cs typeface="B Nazanin" pitchFamily="2" charset="-78"/>
              </a:rPr>
              <a:t>علت این که نام جدیدی برای آن گذاشته شده این است که در گذشته فقط می توانستند سلولهای بنیادین را از مغز استخوان شخص اهداکننده تهیه کنند در حالیکه امروزه ما می توانیم این سلولها را از </a:t>
            </a:r>
            <a:r>
              <a:rPr lang="fa-IR" sz="2400" b="1" dirty="0" smtClean="0">
                <a:solidFill>
                  <a:schemeClr val="accent1"/>
                </a:solidFill>
                <a:cs typeface="B Nazanin" pitchFamily="2" charset="-78"/>
              </a:rPr>
              <a:t>خون داخل رگها </a:t>
            </a:r>
            <a:r>
              <a:rPr lang="fa-IR" sz="2400" dirty="0" smtClean="0">
                <a:solidFill>
                  <a:schemeClr val="accent1"/>
                </a:solidFill>
                <a:cs typeface="B Nazanin" pitchFamily="2" charset="-78"/>
              </a:rPr>
              <a:t>و همچنین </a:t>
            </a:r>
            <a:r>
              <a:rPr lang="fa-IR" sz="2400" b="1" dirty="0" smtClean="0">
                <a:solidFill>
                  <a:schemeClr val="accent1"/>
                </a:solidFill>
                <a:cs typeface="B Nazanin" pitchFamily="2" charset="-78"/>
              </a:rPr>
              <a:t>سلولهای بند ناف نوزاد </a:t>
            </a:r>
            <a:r>
              <a:rPr lang="fa-IR" sz="2400" dirty="0" smtClean="0">
                <a:solidFill>
                  <a:schemeClr val="accent1"/>
                </a:solidFill>
                <a:cs typeface="B Nazanin" pitchFamily="2" charset="-78"/>
              </a:rPr>
              <a:t>تهیه کنیم.</a:t>
            </a:r>
            <a:endParaRPr lang="fa-IR" sz="2400" dirty="0">
              <a:solidFill>
                <a:schemeClr val="accent1"/>
              </a:solidFill>
              <a:cs typeface="B Nazanin" pitchFamily="2" charset="-78"/>
            </a:endParaRPr>
          </a:p>
        </p:txBody>
      </p:sp>
      <p:sp>
        <p:nvSpPr>
          <p:cNvPr id="6" name="TextBox 5"/>
          <p:cNvSpPr txBox="1"/>
          <p:nvPr/>
        </p:nvSpPr>
        <p:spPr>
          <a:xfrm>
            <a:off x="4211960" y="3717032"/>
            <a:ext cx="4536504" cy="2954655"/>
          </a:xfrm>
          <a:prstGeom prst="rect">
            <a:avLst/>
          </a:prstGeom>
          <a:noFill/>
        </p:spPr>
        <p:txBody>
          <a:bodyPr wrap="square" rtlCol="1">
            <a:spAutoFit/>
          </a:bodyPr>
          <a:lstStyle/>
          <a:p>
            <a:r>
              <a:rPr lang="fa-IR" sz="2400" u="sng" dirty="0" smtClean="0">
                <a:solidFill>
                  <a:schemeClr val="accent1"/>
                </a:solidFill>
                <a:cs typeface="B Nazanin" pitchFamily="2" charset="-78"/>
              </a:rPr>
              <a:t>پیوند سلول بنیادین به این معناست که سلولهای بنیادین، از خون شخص اهداکننده جمع آوری شده و پس از کشت و آماده سازی به بیمار تزریق می شود</a:t>
            </a:r>
            <a:r>
              <a:rPr lang="fa-IR" sz="2400" dirty="0" smtClean="0">
                <a:solidFill>
                  <a:schemeClr val="accent1"/>
                </a:solidFill>
                <a:cs typeface="B Nazanin" pitchFamily="2" charset="-78"/>
              </a:rPr>
              <a:t>. سپس این سلولها در مغز استخوان بیمار جایگزین شده و رشد کرده و به عنوان مواد اولیه ی جدید در ساختن سلولهای خون استفاده می شود.</a:t>
            </a:r>
          </a:p>
          <a:p>
            <a:endParaRPr lang="fa-IR" dirty="0"/>
          </a:p>
        </p:txBody>
      </p:sp>
      <p:sp>
        <p:nvSpPr>
          <p:cNvPr id="9" name="Oval 8"/>
          <p:cNvSpPr/>
          <p:nvPr/>
        </p:nvSpPr>
        <p:spPr>
          <a:xfrm>
            <a:off x="144016" y="6093296"/>
            <a:ext cx="53955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5</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ha\Desktop\article\guideline\p9.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5" name="TextBox 4"/>
          <p:cNvSpPr txBox="1"/>
          <p:nvPr/>
        </p:nvSpPr>
        <p:spPr>
          <a:xfrm>
            <a:off x="467544" y="620688"/>
            <a:ext cx="4752528" cy="5632311"/>
          </a:xfrm>
          <a:prstGeom prst="rect">
            <a:avLst/>
          </a:prstGeom>
          <a:noFill/>
        </p:spPr>
        <p:txBody>
          <a:bodyPr wrap="square" rtlCol="1">
            <a:spAutoFit/>
          </a:bodyPr>
          <a:lstStyle/>
          <a:p>
            <a:r>
              <a:rPr lang="fa-IR" sz="2400" dirty="0" smtClean="0">
                <a:solidFill>
                  <a:schemeClr val="accent3"/>
                </a:solidFill>
                <a:cs typeface="B Nazanin" pitchFamily="2" charset="-78"/>
              </a:rPr>
              <a:t>چرا بعضی افراد به پیوند سلول بنیادین نیاز دارند؟</a:t>
            </a:r>
          </a:p>
          <a:p>
            <a:endParaRPr lang="fa-IR" sz="2400" dirty="0" smtClean="0">
              <a:solidFill>
                <a:schemeClr val="accent3"/>
              </a:solidFill>
              <a:cs typeface="B Nazanin" pitchFamily="2" charset="-78"/>
            </a:endParaRPr>
          </a:p>
          <a:p>
            <a:r>
              <a:rPr lang="fa-IR" sz="2400" dirty="0" smtClean="0">
                <a:solidFill>
                  <a:schemeClr val="tx2"/>
                </a:solidFill>
                <a:cs typeface="B Nazanin" pitchFamily="2" charset="-78"/>
              </a:rPr>
              <a:t>سلولهای بنیادین بعضی افراد بطور ژنتیکی و از بدو تولد یا حتی بعدها در دوران بزرگسالی، نمی تواند سلولهای خون سالم و کارآمد برای بدن تولید کند.</a:t>
            </a:r>
          </a:p>
          <a:p>
            <a:r>
              <a:rPr lang="fa-IR" sz="2400" dirty="0" smtClean="0">
                <a:solidFill>
                  <a:schemeClr val="tx2"/>
                </a:solidFill>
                <a:cs typeface="B Nazanin" pitchFamily="2" charset="-78"/>
              </a:rPr>
              <a:t>اگر مشکل سلولهای بنیادین شخص بیمار در تولید گلوبولهای سفید باشد، که مسئول دفاع در مقابل بیماریها هستند، بیماری نقص ایمنی به وجود می آید که بعلت ناتوانی بدن در دفاع در مقابل بیماریها، می تواند بسیار خطرناک و حتی کشنده باشد.</a:t>
            </a:r>
          </a:p>
          <a:p>
            <a:r>
              <a:rPr lang="fa-IR" sz="2400" dirty="0" smtClean="0">
                <a:solidFill>
                  <a:schemeClr val="tx2"/>
                </a:solidFill>
                <a:cs typeface="B Nazanin" pitchFamily="2" charset="-78"/>
              </a:rPr>
              <a:t>برای همین باید هرچه سریعترسلولهای سالم به او اهدا شود تا بتواند در مقابل بیماریها از خود دفاع کند.</a:t>
            </a:r>
          </a:p>
        </p:txBody>
      </p:sp>
      <p:sp>
        <p:nvSpPr>
          <p:cNvPr id="7" name="Oval 6"/>
          <p:cNvSpPr/>
          <p:nvPr/>
        </p:nvSpPr>
        <p:spPr>
          <a:xfrm>
            <a:off x="8172400" y="6165304"/>
            <a:ext cx="57606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6</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ha\Desktop\article\guideline\p6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4067944" y="260648"/>
            <a:ext cx="4824537" cy="6370975"/>
          </a:xfrm>
          <a:prstGeom prst="rect">
            <a:avLst/>
          </a:prstGeom>
          <a:noFill/>
        </p:spPr>
        <p:txBody>
          <a:bodyPr wrap="square" rtlCol="1">
            <a:spAutoFit/>
          </a:bodyPr>
          <a:lstStyle/>
          <a:p>
            <a:r>
              <a:rPr lang="fa-IR" sz="2800" b="1" dirty="0" smtClean="0">
                <a:solidFill>
                  <a:schemeClr val="accent3"/>
                </a:solidFill>
                <a:cs typeface="B Nazanin" pitchFamily="2" charset="-78"/>
              </a:rPr>
              <a:t>یافتن اهداکننده ی مناسب</a:t>
            </a:r>
          </a:p>
          <a:p>
            <a:r>
              <a:rPr lang="fa-IR" sz="2000" dirty="0" smtClean="0">
                <a:solidFill>
                  <a:schemeClr val="tx2"/>
                </a:solidFill>
                <a:cs typeface="B Nazanin" pitchFamily="2" charset="-78"/>
              </a:rPr>
              <a:t>وقتی قرار است برای پیوند سلول بنیادین به بیمار، از میان اعضای خانواده اش اهداکننده ی مناسب پیدا شود، اول </a:t>
            </a:r>
            <a:r>
              <a:rPr lang="fa-IR" sz="2000" u="sng" dirty="0" smtClean="0">
                <a:solidFill>
                  <a:schemeClr val="tx2"/>
                </a:solidFill>
                <a:cs typeface="B Nazanin" pitchFamily="2" charset="-78"/>
              </a:rPr>
              <a:t>پدر و مادر و خواهر و برادر</a:t>
            </a:r>
            <a:r>
              <a:rPr lang="fa-IR" sz="2000" dirty="0" smtClean="0">
                <a:solidFill>
                  <a:schemeClr val="tx2"/>
                </a:solidFill>
                <a:cs typeface="B Nazanin" pitchFamily="2" charset="-78"/>
              </a:rPr>
              <a:t> وی از نظر تشابه </a:t>
            </a:r>
            <a:r>
              <a:rPr lang="en-US" sz="2000" dirty="0" smtClean="0">
                <a:solidFill>
                  <a:schemeClr val="tx2"/>
                </a:solidFill>
                <a:cs typeface="B Nazanin" pitchFamily="2" charset="-78"/>
              </a:rPr>
              <a:t>HLA</a:t>
            </a:r>
            <a:r>
              <a:rPr lang="fa-IR" sz="2000" dirty="0" smtClean="0">
                <a:solidFill>
                  <a:schemeClr val="tx2"/>
                </a:solidFill>
                <a:cs typeface="B Nazanin" pitchFamily="2" charset="-78"/>
              </a:rPr>
              <a:t> بررسی می شوند. ولی در صورت نیاز از </a:t>
            </a:r>
            <a:r>
              <a:rPr lang="fa-IR" sz="2000" u="sng" dirty="0" smtClean="0">
                <a:solidFill>
                  <a:schemeClr val="tx2"/>
                </a:solidFill>
                <a:cs typeface="B Nazanin" pitchFamily="2" charset="-78"/>
              </a:rPr>
              <a:t>دیگر خویشاوندان </a:t>
            </a:r>
            <a:r>
              <a:rPr lang="fa-IR" sz="2000" dirty="0" smtClean="0">
                <a:solidFill>
                  <a:schemeClr val="tx2"/>
                </a:solidFill>
                <a:cs typeface="B Nazanin" pitchFamily="2" charset="-78"/>
              </a:rPr>
              <a:t>هم آزمایش </a:t>
            </a:r>
            <a:r>
              <a:rPr lang="en-US" sz="2000" dirty="0" smtClean="0">
                <a:solidFill>
                  <a:schemeClr val="tx2"/>
                </a:solidFill>
                <a:cs typeface="B Nazanin" pitchFamily="2" charset="-78"/>
              </a:rPr>
              <a:t> HLA </a:t>
            </a:r>
            <a:r>
              <a:rPr lang="fa-IR" sz="2000" dirty="0" smtClean="0">
                <a:solidFill>
                  <a:schemeClr val="tx2"/>
                </a:solidFill>
                <a:cs typeface="B Nazanin" pitchFamily="2" charset="-78"/>
              </a:rPr>
              <a:t> انجام می شود. این آزمایش برای تشابه هر چه بیشتر سلولهای شخص اهداکننده با بیمار انجام می شود.</a:t>
            </a:r>
          </a:p>
          <a:p>
            <a:r>
              <a:rPr lang="en-US" sz="2000" dirty="0" smtClean="0">
                <a:solidFill>
                  <a:schemeClr val="tx2"/>
                </a:solidFill>
                <a:cs typeface="B Nazanin" pitchFamily="2" charset="-78"/>
              </a:rPr>
              <a:t>HLA </a:t>
            </a:r>
            <a:r>
              <a:rPr lang="fa-IR" sz="2000" dirty="0" smtClean="0">
                <a:solidFill>
                  <a:schemeClr val="tx2"/>
                </a:solidFill>
                <a:cs typeface="B Nazanin" pitchFamily="2" charset="-78"/>
              </a:rPr>
              <a:t> یک پروتئین است که در سطح اغلب سلولهای بدن ما وجود دارد و نشانه ای از هویت ماست، دقیقا“ مانند اثر انگشت. سیستم ایمنی بدن از این پروتئین ها برای شناسایی سلولهای خودی و بیگانه استفاده می کند. برای همین است که </a:t>
            </a:r>
            <a:r>
              <a:rPr lang="en-US" sz="2000" dirty="0" smtClean="0">
                <a:solidFill>
                  <a:schemeClr val="tx2"/>
                </a:solidFill>
                <a:cs typeface="B Nazanin" pitchFamily="2" charset="-78"/>
              </a:rPr>
              <a:t> HLA </a:t>
            </a:r>
            <a:r>
              <a:rPr lang="fa-IR" sz="2000" dirty="0" smtClean="0">
                <a:solidFill>
                  <a:schemeClr val="tx2"/>
                </a:solidFill>
                <a:cs typeface="B Nazanin" pitchFamily="2" charset="-78"/>
              </a:rPr>
              <a:t> شخص اهدا کننده باید  مشابه با بیمار دریافت کننده ی پیوند باشد تا سلولهای ایمنی اهدا شده، پس از پیوند به بدن بیمار حمله نکند و نیز سلولهای ایمنی باقیمانده در بدن بیمار به سلولهای اهدا شده حمله نکند.</a:t>
            </a:r>
          </a:p>
          <a:p>
            <a:r>
              <a:rPr lang="fa-IR" sz="2000" dirty="0" smtClean="0">
                <a:solidFill>
                  <a:schemeClr val="tx2"/>
                </a:solidFill>
                <a:cs typeface="B Nazanin" pitchFamily="2" charset="-78"/>
              </a:rPr>
              <a:t>برای تعیین </a:t>
            </a:r>
            <a:r>
              <a:rPr lang="en-US" sz="2000" dirty="0" smtClean="0">
                <a:solidFill>
                  <a:schemeClr val="tx2"/>
                </a:solidFill>
                <a:cs typeface="B Nazanin" pitchFamily="2" charset="-78"/>
              </a:rPr>
              <a:t> HLA </a:t>
            </a:r>
            <a:r>
              <a:rPr lang="fa-IR" sz="2000" dirty="0" smtClean="0">
                <a:solidFill>
                  <a:schemeClr val="tx2"/>
                </a:solidFill>
                <a:cs typeface="B Nazanin" pitchFamily="2" charset="-78"/>
              </a:rPr>
              <a:t> یک </a:t>
            </a:r>
            <a:r>
              <a:rPr lang="fa-IR" sz="2400" dirty="0" smtClean="0">
                <a:solidFill>
                  <a:schemeClr val="tx2"/>
                </a:solidFill>
                <a:cs typeface="B Nazanin" pitchFamily="2" charset="-78"/>
              </a:rPr>
              <a:t>نمونه خون </a:t>
            </a:r>
            <a:r>
              <a:rPr lang="fa-IR" sz="2000" dirty="0" smtClean="0">
                <a:solidFill>
                  <a:schemeClr val="tx2"/>
                </a:solidFill>
                <a:cs typeface="B Nazanin" pitchFamily="2" charset="-78"/>
              </a:rPr>
              <a:t>از شخص گرفته می شود که وقت زیادی از او نمی گیرد. اشخاص زیادی به جهت داشتن خویشاوندی با بیمار نیازمند پیوند، این کار را انجام می دهند. آماده شدن جواب آزمایش حدود </a:t>
            </a:r>
            <a:r>
              <a:rPr lang="fa-IR" sz="2000" u="sng" dirty="0" smtClean="0">
                <a:solidFill>
                  <a:schemeClr val="tx2"/>
                </a:solidFill>
                <a:cs typeface="B Nazanin" pitchFamily="2" charset="-78"/>
              </a:rPr>
              <a:t>دو تا سه هفته </a:t>
            </a:r>
            <a:r>
              <a:rPr lang="fa-IR" sz="2000" dirty="0" smtClean="0">
                <a:solidFill>
                  <a:schemeClr val="tx2"/>
                </a:solidFill>
                <a:cs typeface="B Nazanin" pitchFamily="2" charset="-78"/>
              </a:rPr>
              <a:t>طول می کشد.</a:t>
            </a:r>
            <a:endParaRPr lang="fa-IR" sz="2000" dirty="0">
              <a:solidFill>
                <a:schemeClr val="tx2"/>
              </a:solidFill>
              <a:cs typeface="B Nazanin" pitchFamily="2" charset="-78"/>
            </a:endParaRPr>
          </a:p>
        </p:txBody>
      </p:sp>
      <p:sp>
        <p:nvSpPr>
          <p:cNvPr id="8" name="Oval 7"/>
          <p:cNvSpPr/>
          <p:nvPr/>
        </p:nvSpPr>
        <p:spPr>
          <a:xfrm>
            <a:off x="179512" y="6093296"/>
            <a:ext cx="57606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7</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ha\Desktop\article\guideline\p7.png"/>
          <p:cNvPicPr>
            <a:picLocks noChangeAspect="1" noChangeArrowheads="1"/>
          </p:cNvPicPr>
          <p:nvPr/>
        </p:nvPicPr>
        <p:blipFill>
          <a:blip r:embed="rId2" cstate="print"/>
          <a:srcRect/>
          <a:stretch>
            <a:fillRect/>
          </a:stretch>
        </p:blipFill>
        <p:spPr bwMode="auto">
          <a:xfrm>
            <a:off x="0" y="-285776"/>
            <a:ext cx="9143999" cy="6858000"/>
          </a:xfrm>
          <a:prstGeom prst="rect">
            <a:avLst/>
          </a:prstGeom>
          <a:noFill/>
        </p:spPr>
      </p:pic>
      <p:sp>
        <p:nvSpPr>
          <p:cNvPr id="5" name="TextBox 4"/>
          <p:cNvSpPr txBox="1"/>
          <p:nvPr/>
        </p:nvSpPr>
        <p:spPr>
          <a:xfrm>
            <a:off x="467544" y="332656"/>
            <a:ext cx="4896544" cy="584775"/>
          </a:xfrm>
          <a:prstGeom prst="rect">
            <a:avLst/>
          </a:prstGeom>
          <a:noFill/>
        </p:spPr>
        <p:txBody>
          <a:bodyPr wrap="square" rtlCol="1">
            <a:spAutoFit/>
          </a:bodyPr>
          <a:lstStyle/>
          <a:p>
            <a:r>
              <a:rPr lang="fa-IR" sz="3200" dirty="0" smtClean="0">
                <a:solidFill>
                  <a:schemeClr val="accent3">
                    <a:lumMod val="75000"/>
                  </a:schemeClr>
                </a:solidFill>
                <a:cs typeface="B Nazanin" pitchFamily="2" charset="-78"/>
              </a:rPr>
              <a:t>مراحل قبل از پیوند سلول بنیادین</a:t>
            </a:r>
            <a:endParaRPr lang="fa-IR" sz="3200" dirty="0">
              <a:solidFill>
                <a:schemeClr val="accent3">
                  <a:lumMod val="75000"/>
                </a:schemeClr>
              </a:solidFill>
              <a:cs typeface="B Nazanin" pitchFamily="2" charset="-78"/>
            </a:endParaRPr>
          </a:p>
        </p:txBody>
      </p:sp>
      <p:sp>
        <p:nvSpPr>
          <p:cNvPr id="6" name="TextBox 5"/>
          <p:cNvSpPr txBox="1"/>
          <p:nvPr/>
        </p:nvSpPr>
        <p:spPr>
          <a:xfrm>
            <a:off x="179512" y="1124744"/>
            <a:ext cx="3456384" cy="1446550"/>
          </a:xfrm>
          <a:prstGeom prst="rect">
            <a:avLst/>
          </a:prstGeom>
          <a:noFill/>
        </p:spPr>
        <p:txBody>
          <a:bodyPr wrap="square" rtlCol="1">
            <a:spAutoFit/>
          </a:bodyPr>
          <a:lstStyle/>
          <a:p>
            <a:r>
              <a:rPr lang="fa-IR" sz="2000" dirty="0" smtClean="0">
                <a:solidFill>
                  <a:schemeClr val="tx2"/>
                </a:solidFill>
                <a:cs typeface="B Nazanin" pitchFamily="2" charset="-78"/>
              </a:rPr>
              <a:t> </a:t>
            </a:r>
            <a:r>
              <a:rPr lang="fa-IR" sz="2200" dirty="0" smtClean="0">
                <a:solidFill>
                  <a:schemeClr val="tx2"/>
                </a:solidFill>
                <a:cs typeface="B Nazanin" pitchFamily="2" charset="-78"/>
              </a:rPr>
              <a:t>زمانی که اهداکننده ی مناسب برای بیمار پیدا شود، باید هردوی آنها از نظر وضعیت سلامتی و آمادگی برای عمل پیوند بررسی شوند.</a:t>
            </a:r>
            <a:endParaRPr lang="fa-IR" sz="2200" dirty="0">
              <a:solidFill>
                <a:schemeClr val="tx2"/>
              </a:solidFill>
              <a:cs typeface="B Nazanin" pitchFamily="2" charset="-78"/>
            </a:endParaRPr>
          </a:p>
        </p:txBody>
      </p:sp>
      <p:sp>
        <p:nvSpPr>
          <p:cNvPr id="7" name="TextBox 6"/>
          <p:cNvSpPr txBox="1"/>
          <p:nvPr/>
        </p:nvSpPr>
        <p:spPr>
          <a:xfrm>
            <a:off x="0" y="2852936"/>
            <a:ext cx="5292080" cy="4154984"/>
          </a:xfrm>
          <a:prstGeom prst="rect">
            <a:avLst/>
          </a:prstGeom>
          <a:noFill/>
        </p:spPr>
        <p:txBody>
          <a:bodyPr wrap="square" rtlCol="1">
            <a:spAutoFit/>
          </a:bodyPr>
          <a:lstStyle/>
          <a:p>
            <a:r>
              <a:rPr lang="fa-IR" sz="2200" b="1" dirty="0" smtClean="0">
                <a:solidFill>
                  <a:schemeClr val="accent3">
                    <a:lumMod val="75000"/>
                  </a:schemeClr>
                </a:solidFill>
                <a:cs typeface="B Nazanin" pitchFamily="2" charset="-78"/>
              </a:rPr>
              <a:t>قبل از بستری برای پیوند </a:t>
            </a:r>
            <a:r>
              <a:rPr lang="fa-IR" sz="2200" dirty="0" smtClean="0">
                <a:solidFill>
                  <a:schemeClr val="accent3">
                    <a:lumMod val="75000"/>
                  </a:schemeClr>
                </a:solidFill>
                <a:cs typeface="B Nazanin" pitchFamily="2" charset="-78"/>
              </a:rPr>
              <a:t>انجام آزمایشهای زیر برای بررسی وضعیت بیمار دریافت کننده ی پیوند ضروری است:</a:t>
            </a:r>
          </a:p>
          <a:p>
            <a:pPr>
              <a:buFontTx/>
              <a:buChar char="-"/>
            </a:pPr>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آزمایش خون </a:t>
            </a:r>
            <a:r>
              <a:rPr lang="fa-IR" sz="2200" dirty="0" smtClean="0">
                <a:solidFill>
                  <a:schemeClr val="tx2"/>
                </a:solidFill>
                <a:cs typeface="B Nazanin" pitchFamily="2" charset="-78"/>
              </a:rPr>
              <a:t>برای بررسی سلولهای خونی و وجود </a:t>
            </a:r>
            <a:r>
              <a:rPr lang="fa-IR" sz="2200" dirty="0" smtClean="0">
                <a:solidFill>
                  <a:schemeClr val="tx2"/>
                </a:solidFill>
                <a:cs typeface="B Nazanin" pitchFamily="2" charset="-78"/>
              </a:rPr>
              <a:t>عفونت ویروسی</a:t>
            </a:r>
            <a:endParaRPr lang="fa-IR" sz="2200" dirty="0" smtClean="0">
              <a:solidFill>
                <a:schemeClr val="tx2"/>
              </a:solidFill>
              <a:cs typeface="B Nazanin" pitchFamily="2" charset="-78"/>
            </a:endParaRPr>
          </a:p>
          <a:p>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اکو</a:t>
            </a:r>
            <a:r>
              <a:rPr lang="fa-IR" sz="2200" dirty="0" smtClean="0">
                <a:solidFill>
                  <a:schemeClr val="tx2"/>
                </a:solidFill>
                <a:cs typeface="B Nazanin" pitchFamily="2" charset="-78"/>
              </a:rPr>
              <a:t> برای تعیین وضعیت کارکرد قلب</a:t>
            </a:r>
          </a:p>
          <a:p>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خرابی دندان </a:t>
            </a:r>
            <a:r>
              <a:rPr lang="fa-IR" sz="2200" dirty="0" smtClean="0">
                <a:solidFill>
                  <a:schemeClr val="tx2"/>
                </a:solidFill>
                <a:cs typeface="B Nazanin" pitchFamily="2" charset="-78"/>
              </a:rPr>
              <a:t>می تواند زمان انجام عمل پیوند برای بیمار بسیار خطرساز باشد و بنابراین باید حتما“ قبل از پیوند، تحت درمان قرار گیرد.</a:t>
            </a:r>
          </a:p>
          <a:p>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بررسی کارکرد کلیه</a:t>
            </a:r>
          </a:p>
          <a:p>
            <a:pPr>
              <a:buFontTx/>
              <a:buChar char="-"/>
            </a:pPr>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بررسی وضعیت سلامت ریه</a:t>
            </a:r>
          </a:p>
          <a:p>
            <a:r>
              <a:rPr lang="fa-IR" sz="2200" dirty="0" smtClean="0">
                <a:solidFill>
                  <a:schemeClr val="tx2"/>
                </a:solidFill>
                <a:cs typeface="B Nazanin" pitchFamily="2" charset="-78"/>
              </a:rPr>
              <a:t>- </a:t>
            </a:r>
            <a:r>
              <a:rPr lang="fa-IR" sz="2200" u="sng" dirty="0" smtClean="0">
                <a:solidFill>
                  <a:schemeClr val="tx2"/>
                </a:solidFill>
                <a:cs typeface="B Nazanin" pitchFamily="2" charset="-78"/>
              </a:rPr>
              <a:t>رادیوگرافی </a:t>
            </a:r>
            <a:r>
              <a:rPr lang="fa-IR" sz="2200" u="sng" dirty="0" smtClean="0">
                <a:solidFill>
                  <a:schemeClr val="tx2"/>
                </a:solidFill>
                <a:cs typeface="B Nazanin" pitchFamily="2" charset="-78"/>
              </a:rPr>
              <a:t>استخوان دست </a:t>
            </a:r>
            <a:r>
              <a:rPr lang="fa-IR" sz="2200" dirty="0" smtClean="0">
                <a:solidFill>
                  <a:schemeClr val="tx2"/>
                </a:solidFill>
                <a:cs typeface="B Nazanin" pitchFamily="2" charset="-78"/>
              </a:rPr>
              <a:t>برای تعیین و پایشهای بعدی وضعیت رشد</a:t>
            </a:r>
          </a:p>
        </p:txBody>
      </p:sp>
      <p:sp>
        <p:nvSpPr>
          <p:cNvPr id="10" name="Oval 9"/>
          <p:cNvSpPr/>
          <p:nvPr/>
        </p:nvSpPr>
        <p:spPr>
          <a:xfrm>
            <a:off x="8316416" y="6165304"/>
            <a:ext cx="64807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8</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aha\Desktop\article\guideline\p8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4067944" y="188640"/>
            <a:ext cx="4785284" cy="584775"/>
          </a:xfrm>
          <a:prstGeom prst="rect">
            <a:avLst/>
          </a:prstGeom>
        </p:spPr>
        <p:txBody>
          <a:bodyPr wrap="none">
            <a:spAutoFit/>
          </a:bodyPr>
          <a:lstStyle/>
          <a:p>
            <a:r>
              <a:rPr lang="fa-IR" sz="3200" dirty="0" smtClean="0">
                <a:solidFill>
                  <a:schemeClr val="accent3">
                    <a:lumMod val="75000"/>
                  </a:schemeClr>
                </a:solidFill>
                <a:cs typeface="B Nazanin" pitchFamily="2" charset="-78"/>
              </a:rPr>
              <a:t>آماده سازی برای پیوند سلول بنیادین</a:t>
            </a:r>
            <a:endParaRPr lang="fa-IR" sz="3200" dirty="0">
              <a:solidFill>
                <a:schemeClr val="accent3">
                  <a:lumMod val="75000"/>
                </a:schemeClr>
              </a:solidFill>
              <a:cs typeface="B Nazanin" pitchFamily="2" charset="-78"/>
            </a:endParaRPr>
          </a:p>
        </p:txBody>
      </p:sp>
      <p:sp>
        <p:nvSpPr>
          <p:cNvPr id="7" name="Rectangle 6"/>
          <p:cNvSpPr/>
          <p:nvPr/>
        </p:nvSpPr>
        <p:spPr>
          <a:xfrm>
            <a:off x="3960440" y="836712"/>
            <a:ext cx="5004048" cy="6063198"/>
          </a:xfrm>
          <a:prstGeom prst="rect">
            <a:avLst/>
          </a:prstGeom>
        </p:spPr>
        <p:txBody>
          <a:bodyPr wrap="square">
            <a:spAutoFit/>
          </a:bodyPr>
          <a:lstStyle/>
          <a:p>
            <a:r>
              <a:rPr lang="fa-IR" sz="2400" dirty="0" smtClean="0">
                <a:solidFill>
                  <a:schemeClr val="tx2"/>
                </a:solidFill>
                <a:cs typeface="B Nazanin" pitchFamily="2" charset="-78"/>
              </a:rPr>
              <a:t>وقتی بیمار برای پیوند سلول بنیادین بستری </a:t>
            </a:r>
          </a:p>
          <a:p>
            <a:r>
              <a:rPr lang="fa-IR" sz="2400" dirty="0" smtClean="0">
                <a:solidFill>
                  <a:schemeClr val="tx2"/>
                </a:solidFill>
                <a:cs typeface="B Nazanin" pitchFamily="2" charset="-78"/>
              </a:rPr>
              <a:t>شد و قبل از انجام عمل پیوند سلول بنیادین،</a:t>
            </a:r>
          </a:p>
          <a:p>
            <a:r>
              <a:rPr lang="fa-IR" sz="2400" dirty="0" smtClean="0">
                <a:solidFill>
                  <a:schemeClr val="tx2"/>
                </a:solidFill>
                <a:cs typeface="B Nazanin" pitchFamily="2" charset="-78"/>
              </a:rPr>
              <a:t> باید مغز استخوان بیمار از سلولهای بنیادین</a:t>
            </a:r>
          </a:p>
          <a:p>
            <a:r>
              <a:rPr lang="fa-IR" sz="2400" dirty="0" smtClean="0">
                <a:solidFill>
                  <a:schemeClr val="tx2"/>
                </a:solidFill>
                <a:cs typeface="B Nazanin" pitchFamily="2" charset="-78"/>
              </a:rPr>
              <a:t> خودش پاکسازی شود تا سلولهای بنیادین جدید بتوانند جایگزین آن سلولها  شوند. به این کار، عمل آماده سازی گفته می شود.</a:t>
            </a:r>
          </a:p>
          <a:p>
            <a:r>
              <a:rPr lang="fa-IR" sz="2400" dirty="0" smtClean="0">
                <a:solidFill>
                  <a:schemeClr val="tx2"/>
                </a:solidFill>
                <a:cs typeface="B Nazanin" pitchFamily="2" charset="-78"/>
              </a:rPr>
              <a:t>برای تزریق داروهای مخصوص آماده سازی و همچنین سایر داروهای مورد نیاز، باید یک رگ مخصوص از بیمار گرفته شود تا بتوان در مدتی </a:t>
            </a:r>
          </a:p>
          <a:p>
            <a:r>
              <a:rPr lang="fa-IR" sz="2400" dirty="0" smtClean="0">
                <a:solidFill>
                  <a:schemeClr val="tx2"/>
                </a:solidFill>
                <a:cs typeface="B Nazanin" pitchFamily="2" charset="-78"/>
              </a:rPr>
              <a:t>که بیمار بستری است از آن استفاده کرد.</a:t>
            </a:r>
          </a:p>
          <a:p>
            <a:r>
              <a:rPr lang="fa-IR" sz="2400" u="sng" dirty="0" smtClean="0">
                <a:solidFill>
                  <a:schemeClr val="tx2"/>
                </a:solidFill>
                <a:cs typeface="B Nazanin" pitchFamily="2" charset="-78"/>
              </a:rPr>
              <a:t>آماده سازی بیمار با رژیم مخصوص حدود 7 تا 10 روز طول می کشد</a:t>
            </a:r>
            <a:r>
              <a:rPr lang="fa-IR" sz="2400" dirty="0" smtClean="0">
                <a:solidFill>
                  <a:schemeClr val="tx2"/>
                </a:solidFill>
                <a:cs typeface="B Nazanin" pitchFamily="2" charset="-78"/>
              </a:rPr>
              <a:t>. البته بعضی از بیماران برای آماده سازی، به</a:t>
            </a:r>
            <a:r>
              <a:rPr lang="fa-IR" sz="2800" dirty="0" smtClean="0">
                <a:solidFill>
                  <a:schemeClr val="tx2"/>
                </a:solidFill>
                <a:cs typeface="B Nazanin" pitchFamily="2" charset="-78"/>
              </a:rPr>
              <a:t> رادیوتراپی </a:t>
            </a:r>
            <a:r>
              <a:rPr lang="fa-IR" sz="2400" dirty="0" smtClean="0">
                <a:solidFill>
                  <a:schemeClr val="tx2"/>
                </a:solidFill>
                <a:cs typeface="B Nazanin" pitchFamily="2" charset="-78"/>
              </a:rPr>
              <a:t>هم احتیاج دارند که این کار حدود 4 روز، زمان آماده سازی را طولانی تر می کند و معمولا“ روزی 2 بار به مدت 20 دقیقه انجام </a:t>
            </a:r>
          </a:p>
          <a:p>
            <a:r>
              <a:rPr lang="fa-IR" sz="2400" dirty="0" smtClean="0">
                <a:solidFill>
                  <a:schemeClr val="tx2"/>
                </a:solidFill>
                <a:cs typeface="B Nazanin" pitchFamily="2" charset="-78"/>
              </a:rPr>
              <a:t>می گیرد.</a:t>
            </a:r>
            <a:endParaRPr lang="fa-IR" sz="2400" dirty="0">
              <a:solidFill>
                <a:schemeClr val="tx2"/>
              </a:solidFill>
              <a:cs typeface="B Nazanin" pitchFamily="2" charset="-78"/>
            </a:endParaRPr>
          </a:p>
        </p:txBody>
      </p:sp>
      <p:sp>
        <p:nvSpPr>
          <p:cNvPr id="9" name="Oval 8"/>
          <p:cNvSpPr/>
          <p:nvPr/>
        </p:nvSpPr>
        <p:spPr>
          <a:xfrm>
            <a:off x="0" y="6021288"/>
            <a:ext cx="68356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9</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2504</Words>
  <Application>Microsoft Office PowerPoint</Application>
  <PresentationFormat>On-screen Show (4:3)</PresentationFormat>
  <Paragraphs>147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user</cp:lastModifiedBy>
  <cp:revision>137</cp:revision>
  <dcterms:created xsi:type="dcterms:W3CDTF">2012-04-03T18:54:54Z</dcterms:created>
  <dcterms:modified xsi:type="dcterms:W3CDTF">2017-01-24T09:13:42Z</dcterms:modified>
</cp:coreProperties>
</file>